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2.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3" r:id="rId2"/>
    <p:sldMasterId id="2147483727" r:id="rId3"/>
  </p:sldMasterIdLst>
  <p:notesMasterIdLst>
    <p:notesMasterId r:id="rId17"/>
  </p:notesMasterIdLst>
  <p:sldIdLst>
    <p:sldId id="257" r:id="rId4"/>
    <p:sldId id="270" r:id="rId5"/>
    <p:sldId id="281" r:id="rId6"/>
    <p:sldId id="271" r:id="rId7"/>
    <p:sldId id="269" r:id="rId8"/>
    <p:sldId id="278" r:id="rId9"/>
    <p:sldId id="279" r:id="rId10"/>
    <p:sldId id="280" r:id="rId11"/>
    <p:sldId id="282" r:id="rId12"/>
    <p:sldId id="285" r:id="rId13"/>
    <p:sldId id="286" r:id="rId14"/>
    <p:sldId id="283" r:id="rId15"/>
    <p:sldId id="28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678F509-1ECF-4988-8533-56566AC0B61C}">
          <p14:sldIdLst>
            <p14:sldId id="257"/>
            <p14:sldId id="270"/>
            <p14:sldId id="281"/>
          </p14:sldIdLst>
        </p14:section>
        <p14:section name="Azure Storage Details" id="{6B53306D-CF12-4F1A-8F98-696CB3BC16EC}">
          <p14:sldIdLst>
            <p14:sldId id="271"/>
          </p14:sldIdLst>
        </p14:section>
        <p14:section name="Live Coding" id="{DBECB3E6-A840-4941-9E4B-D28321E8D941}">
          <p14:sldIdLst>
            <p14:sldId id="269"/>
          </p14:sldIdLst>
        </p14:section>
        <p14:section name="More Queue Patterns" id="{3BAA3AC6-C6B3-406E-96ED-6EB5CFCA3C95}">
          <p14:sldIdLst>
            <p14:sldId id="278"/>
            <p14:sldId id="279"/>
            <p14:sldId id="280"/>
          </p14:sldIdLst>
        </p14:section>
        <p14:section name="Live Coding" id="{3A0CEAA3-3AF1-47A5-B39B-81F6BA2170C1}">
          <p14:sldIdLst>
            <p14:sldId id="282"/>
          </p14:sldIdLst>
        </p14:section>
        <p14:section name="Extra Blob Details" id="{FAE61382-7FF7-4900-9820-22826D2F03EB}">
          <p14:sldIdLst>
            <p14:sldId id="285"/>
            <p14:sldId id="286"/>
          </p14:sldIdLst>
        </p14:section>
        <p14:section name="Extra Storage Account Creation" id="{6756464E-53B9-4A23-B339-328FBC04FFE2}">
          <p14:sldIdLst>
            <p14:sldId id="283"/>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130" autoAdjust="0"/>
    <p:restoredTop sz="94660"/>
  </p:normalViewPr>
  <p:slideViewPr>
    <p:cSldViewPr snapToGrid="0">
      <p:cViewPr varScale="1">
        <p:scale>
          <a:sx n="80" d="100"/>
          <a:sy n="80" d="100"/>
        </p:scale>
        <p:origin x="30" y="23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media/hdphoto1.wdp>
</file>

<file path=ppt/media/image1.png>
</file>

<file path=ppt/media/image10.jpg>
</file>

<file path=ppt/media/image11.png>
</file>

<file path=ppt/media/image12.png>
</file>

<file path=ppt/media/image13.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F249CD-587B-4FA0-ABA5-0D4AD6CADAA3}" type="datetimeFigureOut">
              <a:rPr lang="en-US" smtClean="0"/>
              <a:t>4/17/2017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FFED19-D054-4641-8622-160587D64AA4}" type="slidenum">
              <a:rPr lang="en-US" smtClean="0"/>
              <a:t>‹#›</a:t>
            </a:fld>
            <a:endParaRPr lang="en-US"/>
          </a:p>
        </p:txBody>
      </p:sp>
    </p:spTree>
    <p:extLst>
      <p:ext uri="{BB962C8B-B14F-4D97-AF65-F5344CB8AC3E}">
        <p14:creationId xmlns:p14="http://schemas.microsoft.com/office/powerpoint/2010/main" val="822421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4260143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4921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1582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2468020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2823735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3183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33102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Master" Target="../slideMasters/slideMaster3.xml"/><Relationship Id="rId5" Type="http://schemas.openxmlformats.org/officeDocument/2006/relationships/image" Target="../media/image12.png"/><Relationship Id="rId4" Type="http://schemas.microsoft.com/office/2007/relationships/hdphoto" Target="../media/hdphoto1.wdp"/></Relationships>
</file>

<file path=ppt/slideLayouts/_rels/slideLayout6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964495268"/>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788662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922186230"/>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274779357"/>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666766321"/>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97533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85664840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019516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31096590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429124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114500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764896936"/>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1041185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514878010"/>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47493905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68478819"/>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839608493"/>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525010144"/>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722999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36463991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28610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406852262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758983231"/>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47458538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8626124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4/17/2017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18281864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6" name="Presenter"/>
          <p:cNvSpPr txBox="1">
            <a:spLocks/>
          </p:cNvSpPr>
          <p:nvPr/>
        </p:nvSpPr>
        <p:spPr>
          <a:xfrm>
            <a:off x="6342215" y="5233034"/>
            <a:ext cx="5669955" cy="1095241"/>
          </a:xfrm>
          <a:prstGeom prst="rect">
            <a:avLst/>
          </a:prstGeom>
        </p:spPr>
        <p:txBody>
          <a:bodyPr vert="horz" wrap="square" lIns="228568" tIns="91387" rIns="146219" bIns="91387"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384">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823664948"/>
      </p:ext>
    </p:extLst>
  </p:cSld>
  <p:clrMapOvr>
    <a:masterClrMapping/>
  </p:clrMapOvr>
  <p:transition>
    <p:fade/>
  </p:transition>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242820672"/>
      </p:ext>
    </p:extLst>
  </p:cSld>
  <p:clrMapOvr>
    <a:masterClrMapping/>
  </p:clrMapOvr>
  <p:transition>
    <p:fade/>
  </p:transition>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9" name="Title"/>
          <p:cNvSpPr>
            <a:spLocks noGrp="1"/>
          </p:cNvSpPr>
          <p:nvPr>
            <p:ph type="title" hasCustomPrompt="1"/>
          </p:nvPr>
        </p:nvSpPr>
        <p:spPr>
          <a:xfrm>
            <a:off x="1" y="2194769"/>
            <a:ext cx="12192001" cy="1081833"/>
          </a:xfrm>
          <a:prstGeom prst="rect">
            <a:avLst/>
          </a:prstGeom>
        </p:spPr>
        <p:txBody>
          <a:bodyPr/>
          <a:lstStyle>
            <a:lvl1pPr algn="ctr">
              <a:defRPr lang="en-US" sz="5399"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4026000655"/>
      </p:ext>
    </p:extLst>
  </p:cSld>
  <p:clrMapOvr>
    <a:masterClrMapping/>
  </p:clrMapOvr>
  <p:transition>
    <p:fade/>
  </p:transition>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2"/>
            <a:ext cx="10722224" cy="1266359"/>
          </a:xfrm>
          <a:prstGeom prst="rect">
            <a:avLst/>
          </a:prstGeom>
        </p:spPr>
        <p:txBody>
          <a:bodyPr>
            <a:noAutofit/>
          </a:bodyPr>
          <a:lstStyle>
            <a:lvl1pPr algn="ctr">
              <a:defRPr sz="7998"/>
            </a:lvl1pPr>
          </a:lstStyle>
          <a:p>
            <a:pPr algn="ctr"/>
            <a:r>
              <a:rPr lang="en-US" sz="7996" dirty="0"/>
              <a:t>Statement</a:t>
            </a:r>
          </a:p>
        </p:txBody>
      </p:sp>
    </p:spTree>
    <p:extLst>
      <p:ext uri="{BB962C8B-B14F-4D97-AF65-F5344CB8AC3E}">
        <p14:creationId xmlns:p14="http://schemas.microsoft.com/office/powerpoint/2010/main" val="1724706024"/>
      </p:ext>
    </p:extLst>
  </p:cSld>
  <p:clrMapOvr>
    <a:masterClrMapping/>
  </p:clrMapOvr>
  <p:transition>
    <p:fade/>
  </p:transition>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95984896"/>
      </p:ext>
    </p:extLst>
  </p:cSld>
  <p:clrMapOvr>
    <a:masterClrMapping/>
  </p:clrMapOvr>
  <p:transition>
    <p:fade/>
  </p:transition>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384265818"/>
      </p:ext>
    </p:extLst>
  </p:cSld>
  <p:clrMapOvr>
    <a:masterClrMapping/>
  </p:clrMapOvr>
  <p:transition>
    <p:fade/>
  </p:transition>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32347702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spTree>
    <p:extLst>
      <p:ext uri="{BB962C8B-B14F-4D97-AF65-F5344CB8AC3E}">
        <p14:creationId xmlns:p14="http://schemas.microsoft.com/office/powerpoint/2010/main" val="987543386"/>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155545057"/>
      </p:ext>
    </p:extLst>
  </p:cSld>
  <p:clrMapOvr>
    <a:masterClrMapping/>
  </p:clrMapOvr>
  <p:transition>
    <p:fade/>
  </p:transition>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738278003"/>
      </p:ext>
    </p:extLst>
  </p:cSld>
  <p:clrMapOvr>
    <a:masterClrMapping/>
  </p:clrMapOvr>
  <p:transition>
    <p:fade/>
  </p:transition>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838710510"/>
      </p:ext>
    </p:extLst>
  </p:cSld>
  <p:clrMapOvr>
    <a:masterClrMapping/>
  </p:clrMapOvr>
  <p:transition>
    <p:fade/>
  </p:transition>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2" name="Body"/>
          <p:cNvSpPr>
            <a:spLocks noGrp="1"/>
          </p:cNvSpPr>
          <p:nvPr>
            <p:ph type="body" sz="quarter" idx="11"/>
          </p:nvPr>
        </p:nvSpPr>
        <p:spPr>
          <a:xfrm>
            <a:off x="373985" y="4824405"/>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510257852"/>
      </p:ext>
    </p:extLst>
  </p:cSld>
  <p:clrMapOvr>
    <a:masterClrMapping/>
  </p:clrMapOvr>
  <p:transition>
    <p:fade/>
  </p:transition>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2076656623"/>
      </p:ext>
    </p:extLst>
  </p:cSld>
  <p:clrMapOvr>
    <a:masterClrMapping/>
  </p:clrMapOvr>
  <p:transition>
    <p:fade/>
  </p:transition>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4012579623"/>
      </p:ext>
    </p:extLst>
  </p:cSld>
  <p:clrMapOvr>
    <a:masterClrMapping/>
  </p:clrMapOvr>
  <p:transition>
    <p:fade/>
  </p:transition>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210168705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652954269"/>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518612" y="5576548"/>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11068729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412480831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7981792"/>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8"/>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59031857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24542963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4" name="Subhead"/>
          <p:cNvSpPr txBox="1">
            <a:spLocks/>
          </p:cNvSpPr>
          <p:nvPr/>
        </p:nvSpPr>
        <p:spPr>
          <a:xfrm>
            <a:off x="274390" y="1415482"/>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2228431107"/>
      </p:ext>
    </p:extLst>
  </p:cSld>
  <p:clrMapOvr>
    <a:masterClrMapping/>
  </p:clrMapOvr>
  <p:transition>
    <p:fade/>
  </p:transition>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4143638071"/>
      </p:ext>
    </p:extLst>
  </p:cSld>
  <p:clrMapOvr>
    <a:masterClrMapping/>
  </p:clrMapOvr>
  <p:transition>
    <p:fade/>
  </p:transition>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Tree>
    <p:extLst>
      <p:ext uri="{BB962C8B-B14F-4D97-AF65-F5344CB8AC3E}">
        <p14:creationId xmlns:p14="http://schemas.microsoft.com/office/powerpoint/2010/main" val="3471207485"/>
      </p:ext>
    </p:extLst>
  </p:cSld>
  <p:clrMapOvr>
    <a:masterClrMapping/>
  </p:clrMapOvr>
  <p:transition>
    <p:fade/>
  </p:transition>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1"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9135234"/>
      </p:ext>
    </p:extLst>
  </p:cSld>
  <p:clrMapOvr>
    <a:masterClrMapping/>
  </p:clrMapOvr>
  <p:transition>
    <p:fade/>
  </p:transition>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708246075"/>
      </p:ext>
    </p:extLst>
  </p:cSld>
  <p:clrMapOvr>
    <a:masterClrMapping/>
  </p:clrMapOvr>
  <p:transition>
    <p:fade/>
  </p:transition>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2" y="2970215"/>
            <a:ext cx="10086517" cy="917575"/>
          </a:xfrm>
          <a:prstGeom prst="rect">
            <a:avLst/>
          </a:prstGeom>
        </p:spPr>
        <p:txBody>
          <a:bodyPr/>
          <a:lstStyle>
            <a:lvl1pPr algn="ctr">
              <a:defRPr sz="5998">
                <a:solidFill>
                  <a:srgbClr val="92D050"/>
                </a:solidFill>
              </a:defRPr>
            </a:lvl1pPr>
          </a:lstStyle>
          <a:p>
            <a:r>
              <a:rPr lang="en-US" sz="5399"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1794436430"/>
      </p:ext>
    </p:extLst>
  </p:cSld>
  <p:clrMapOvr>
    <a:masterClrMapping/>
  </p:clrMapOvr>
  <p:transition>
    <p:fade/>
  </p:transition>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805294396"/>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Tree>
    <p:extLst>
      <p:ext uri="{BB962C8B-B14F-4D97-AF65-F5344CB8AC3E}">
        <p14:creationId xmlns:p14="http://schemas.microsoft.com/office/powerpoint/2010/main" val="204842858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4989425"/>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28246530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40"/>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6"/>
            <a:ext cx="3694118" cy="2413891"/>
          </a:xfrm>
          <a:prstGeom prst="rect">
            <a:avLst/>
          </a:prstGeom>
        </p:spPr>
        <p:txBody>
          <a:bodyPr anchor="ctr">
            <a:noAutofit/>
          </a:bodyPr>
          <a:lstStyle>
            <a:lvl1pPr>
              <a:defRPr sz="8798"/>
            </a:lvl1pPr>
          </a:lstStyle>
          <a:p>
            <a:r>
              <a:rPr lang="en-US" sz="8796" dirty="0">
                <a:solidFill>
                  <a:schemeClr val="bg1">
                    <a:alpha val="99000"/>
                  </a:schemeClr>
                </a:solidFill>
              </a:rPr>
              <a:t>Q&amp;A</a:t>
            </a:r>
          </a:p>
        </p:txBody>
      </p:sp>
    </p:spTree>
    <p:extLst>
      <p:ext uri="{BB962C8B-B14F-4D97-AF65-F5344CB8AC3E}">
        <p14:creationId xmlns:p14="http://schemas.microsoft.com/office/powerpoint/2010/main" val="1386169116"/>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6"/>
            <a:ext cx="12192000" cy="6852165"/>
          </a:xfrm>
          <a:prstGeom prst="rect">
            <a:avLst/>
          </a:prstGeom>
        </p:spPr>
      </p:pic>
      <p:sp>
        <p:nvSpPr>
          <p:cNvPr id="8" name="Rectangle 7"/>
          <p:cNvSpPr/>
          <p:nvPr userDrawn="1"/>
        </p:nvSpPr>
        <p:spPr bwMode="auto">
          <a:xfrm>
            <a:off x="10187269"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2"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31" tIns="41966" rIns="83931" bIns="41966" numCol="1" anchor="t" anchorCtr="0" compatLnSpc="1">
            <a:prstTxWarp prst="textNoShape">
              <a:avLst/>
            </a:prstTxWarp>
          </a:bodyPr>
          <a:lstStyle/>
          <a:p>
            <a:pPr marL="0" marR="0" lvl="0" indent="0" defTabSz="932380" eaLnBrk="1" fontAlgn="auto" latinLnBrk="0" hangingPunct="1">
              <a:lnSpc>
                <a:spcPct val="100000"/>
              </a:lnSpc>
              <a:spcBef>
                <a:spcPts val="0"/>
              </a:spcBef>
              <a:spcAft>
                <a:spcPts val="0"/>
              </a:spcAft>
              <a:buClrTx/>
              <a:buSzTx/>
              <a:buFontTx/>
              <a:buNone/>
              <a:tabLst/>
              <a:defRPr/>
            </a:pPr>
            <a:endParaRPr kumimoji="0" lang="en-US" sz="1631"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1"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220992529"/>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839131554"/>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1974980"/>
            <a:ext cx="8871457" cy="2387600"/>
          </a:xfrm>
        </p:spPr>
        <p:txBody>
          <a:bodyPr anchor="ctr">
            <a:noAutofit/>
          </a:bodyPr>
          <a:lstStyle>
            <a:lvl1pPr algn="l">
              <a:defRPr sz="9598"/>
            </a:lvl1pPr>
          </a:lstStyle>
          <a:p>
            <a:r>
              <a:rPr lang="en-US" dirty="0"/>
              <a:t>Title of the talk goes here</a:t>
            </a:r>
          </a:p>
        </p:txBody>
      </p:sp>
      <p:sp>
        <p:nvSpPr>
          <p:cNvPr id="3" name="Subtitle 2"/>
          <p:cNvSpPr>
            <a:spLocks noGrp="1"/>
          </p:cNvSpPr>
          <p:nvPr>
            <p:ph type="subTitle" idx="1" hasCustomPrompt="1"/>
          </p:nvPr>
        </p:nvSpPr>
        <p:spPr>
          <a:xfrm>
            <a:off x="606176" y="5115698"/>
            <a:ext cx="8871457" cy="1297459"/>
          </a:xfrm>
        </p:spPr>
        <p:txBody>
          <a:bodyPr>
            <a:noAutofit/>
          </a:bodyPr>
          <a:lstStyle>
            <a:lvl1pPr marL="0" indent="0" algn="l">
              <a:buNone/>
              <a:defRPr sz="2000">
                <a:solidFill>
                  <a:srgbClr val="00B0F0"/>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1702845523"/>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13505" rtl="0" fontAlgn="base">
              <a:lnSpc>
                <a:spcPct val="90000"/>
              </a:lnSpc>
              <a:spcBef>
                <a:spcPct val="0"/>
              </a:spcBef>
              <a:spcAft>
                <a:spcPct val="0"/>
              </a:spcAft>
              <a:defRPr lang="en-US" sz="5294" kern="1200" spc="-100"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63397836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9858" y="484299"/>
            <a:ext cx="7001078" cy="1297638"/>
          </a:xfrm>
          <a:prstGeom prst="rect">
            <a:avLst/>
          </a:prstGeom>
        </p:spPr>
      </p:pic>
    </p:spTree>
    <p:extLst>
      <p:ext uri="{BB962C8B-B14F-4D97-AF65-F5344CB8AC3E}">
        <p14:creationId xmlns:p14="http://schemas.microsoft.com/office/powerpoint/2010/main" val="1478063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dirty="0"/>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dirty="0"/>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244158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1.34362E-6 L -3.90605E-7 -1.34362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092587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2525449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730193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48441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1193347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37126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97604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918032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07466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913082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439422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492234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66303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87927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36888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113044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647199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48441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4901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57645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01129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7884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4970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7685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151420"/>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81580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92100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121606"/>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55403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29716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187971"/>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7712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fld id="{35DDCC36-EAE9-439E-A2FA-C27510A9452D}" type="datetime1">
              <a:rPr lang="en-US" smtClean="0"/>
              <a:t>4/17/2017</a:t>
            </a:fld>
            <a:endParaRPr lang="en-US" dirty="0"/>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3DA3C6C-05BD-49DB-AFF4-1147FA1DD5C5}" type="slidenum">
              <a:rPr lang="en-US" smtClean="0"/>
              <a:t>‹#›</a:t>
            </a:fld>
            <a:endParaRPr lang="en-US" dirty="0"/>
          </a:p>
        </p:txBody>
      </p:sp>
    </p:spTree>
    <p:extLst>
      <p:ext uri="{BB962C8B-B14F-4D97-AF65-F5344CB8AC3E}">
        <p14:creationId xmlns:p14="http://schemas.microsoft.com/office/powerpoint/2010/main" val="1588387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20940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807759" y="6474572"/>
            <a:ext cx="1157500" cy="248097"/>
          </a:xfrm>
          <a:prstGeom prst="rect">
            <a:avLst/>
          </a:prstGeom>
        </p:spPr>
      </p:pic>
      <p:pic>
        <p:nvPicPr>
          <p:cNvPr id="6" name="Azure Dark" descr="MS-Azure_rgb_Blk.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1880432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34" Type="http://schemas.openxmlformats.org/officeDocument/2006/relationships/theme" Target="../theme/theme2.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slideLayout" Target="../slideLayouts/slideLayout65.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slideLayout" Target="../slideLayouts/slideLayout64.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35"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34" Type="http://schemas.openxmlformats.org/officeDocument/2006/relationships/image" Target="../media/image9.png"/><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33" Type="http://schemas.openxmlformats.org/officeDocument/2006/relationships/theme" Target="../theme/theme3.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slideLayout" Target="../slideLayouts/slideLayout94.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32" Type="http://schemas.openxmlformats.org/officeDocument/2006/relationships/slideLayout" Target="../slideLayouts/slideLayout97.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31" Type="http://schemas.openxmlformats.org/officeDocument/2006/relationships/slideLayout" Target="../slideLayouts/slideLayout96.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 Id="rId30" Type="http://schemas.openxmlformats.org/officeDocument/2006/relationships/slideLayout" Target="../slideLayouts/slideLayout9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5849836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2" y="1906413"/>
            <a:ext cx="4214127" cy="401305"/>
          </a:xfrm>
          <a:prstGeom prst="rect">
            <a:avLst/>
          </a:prstGeom>
        </p:spPr>
      </p:pic>
    </p:spTree>
    <p:extLst>
      <p:ext uri="{BB962C8B-B14F-4D97-AF65-F5344CB8AC3E}">
        <p14:creationId xmlns:p14="http://schemas.microsoft.com/office/powerpoint/2010/main" val="25564685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 id="2147483726" r:id="rId33"/>
  </p:sldLayoutIdLst>
  <p:transition>
    <p:fade/>
  </p:transition>
  <p:hf hdr="0" ftr="0" dt="0"/>
  <p:txStyles>
    <p:titleStyle>
      <a:lvl1pPr algn="l" defTabSz="914004" rtl="0" eaLnBrk="1" latinLnBrk="0" hangingPunct="1">
        <a:lnSpc>
          <a:spcPct val="90000"/>
        </a:lnSpc>
        <a:spcBef>
          <a:spcPct val="0"/>
        </a:spcBef>
        <a:buNone/>
        <a:defRPr lang="en-US" sz="5292" b="0" kern="1200" cap="none" spc="-100" baseline="0" dirty="0" smtClean="0">
          <a:ln w="3175">
            <a:noFill/>
          </a:ln>
          <a:solidFill>
            <a:schemeClr val="bg1"/>
          </a:solidFill>
          <a:effectLst/>
          <a:latin typeface="+mj-lt"/>
          <a:ea typeface="+mn-ea"/>
          <a:cs typeface="Segoe UI" pitchFamily="34" charset="0"/>
        </a:defRPr>
      </a:lvl1pPr>
    </p:titleStyle>
    <p:bodyStyle>
      <a:lvl1pPr marL="336012" marR="0" indent="-33601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19" kern="1200" spc="0" baseline="0">
          <a:solidFill>
            <a:schemeClr val="bg1"/>
          </a:solidFill>
          <a:latin typeface="+mj-lt"/>
          <a:ea typeface="+mn-ea"/>
          <a:cs typeface="+mn-cs"/>
        </a:defRPr>
      </a:lvl1pPr>
      <a:lvl2pPr marL="572464" marR="0" indent="-23645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027"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036"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043"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514"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517"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519"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522"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04" rtl="0" eaLnBrk="1" latinLnBrk="0" hangingPunct="1">
        <a:defRPr sz="1764" kern="1200">
          <a:solidFill>
            <a:schemeClr val="tx1"/>
          </a:solidFill>
          <a:latin typeface="+mn-lt"/>
          <a:ea typeface="+mn-ea"/>
          <a:cs typeface="+mn-cs"/>
        </a:defRPr>
      </a:lvl1pPr>
      <a:lvl2pPr marL="457002" algn="l" defTabSz="914004" rtl="0" eaLnBrk="1" latinLnBrk="0" hangingPunct="1">
        <a:defRPr sz="1764" kern="1200">
          <a:solidFill>
            <a:schemeClr val="tx1"/>
          </a:solidFill>
          <a:latin typeface="+mn-lt"/>
          <a:ea typeface="+mn-ea"/>
          <a:cs typeface="+mn-cs"/>
        </a:defRPr>
      </a:lvl2pPr>
      <a:lvl3pPr marL="914004" algn="l" defTabSz="914004" rtl="0" eaLnBrk="1" latinLnBrk="0" hangingPunct="1">
        <a:defRPr sz="1764" kern="1200">
          <a:solidFill>
            <a:schemeClr val="tx1"/>
          </a:solidFill>
          <a:latin typeface="+mn-lt"/>
          <a:ea typeface="+mn-ea"/>
          <a:cs typeface="+mn-cs"/>
        </a:defRPr>
      </a:lvl3pPr>
      <a:lvl4pPr marL="1371007" algn="l" defTabSz="914004" rtl="0" eaLnBrk="1" latinLnBrk="0" hangingPunct="1">
        <a:defRPr sz="1764" kern="1200">
          <a:solidFill>
            <a:schemeClr val="tx1"/>
          </a:solidFill>
          <a:latin typeface="+mn-lt"/>
          <a:ea typeface="+mn-ea"/>
          <a:cs typeface="+mn-cs"/>
        </a:defRPr>
      </a:lvl4pPr>
      <a:lvl5pPr marL="1828010" algn="l" defTabSz="914004" rtl="0" eaLnBrk="1" latinLnBrk="0" hangingPunct="1">
        <a:defRPr sz="1764" kern="1200">
          <a:solidFill>
            <a:schemeClr val="tx1"/>
          </a:solidFill>
          <a:latin typeface="+mn-lt"/>
          <a:ea typeface="+mn-ea"/>
          <a:cs typeface="+mn-cs"/>
        </a:defRPr>
      </a:lvl5pPr>
      <a:lvl6pPr marL="2285013" algn="l" defTabSz="914004" rtl="0" eaLnBrk="1" latinLnBrk="0" hangingPunct="1">
        <a:defRPr sz="1764" kern="1200">
          <a:solidFill>
            <a:schemeClr val="tx1"/>
          </a:solidFill>
          <a:latin typeface="+mn-lt"/>
          <a:ea typeface="+mn-ea"/>
          <a:cs typeface="+mn-cs"/>
        </a:defRPr>
      </a:lvl6pPr>
      <a:lvl7pPr marL="2742015" algn="l" defTabSz="914004" rtl="0" eaLnBrk="1" latinLnBrk="0" hangingPunct="1">
        <a:defRPr sz="1764" kern="1200">
          <a:solidFill>
            <a:schemeClr val="tx1"/>
          </a:solidFill>
          <a:latin typeface="+mn-lt"/>
          <a:ea typeface="+mn-ea"/>
          <a:cs typeface="+mn-cs"/>
        </a:defRPr>
      </a:lvl7pPr>
      <a:lvl8pPr marL="3199018" algn="l" defTabSz="914004" rtl="0" eaLnBrk="1" latinLnBrk="0" hangingPunct="1">
        <a:defRPr sz="1764" kern="1200">
          <a:solidFill>
            <a:schemeClr val="tx1"/>
          </a:solidFill>
          <a:latin typeface="+mn-lt"/>
          <a:ea typeface="+mn-ea"/>
          <a:cs typeface="+mn-cs"/>
        </a:defRPr>
      </a:lvl8pPr>
      <a:lvl9pPr marL="3656021" algn="l" defTabSz="914004"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4"/>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3910500006"/>
      </p:ext>
    </p:extLst>
  </p:cSld>
  <p:clrMap bg1="dk1" tx1="lt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 id="2147483742" r:id="rId15"/>
    <p:sldLayoutId id="2147483743" r:id="rId16"/>
    <p:sldLayoutId id="2147483744" r:id="rId17"/>
    <p:sldLayoutId id="2147483745" r:id="rId18"/>
    <p:sldLayoutId id="2147483746" r:id="rId19"/>
    <p:sldLayoutId id="2147483747" r:id="rId20"/>
    <p:sldLayoutId id="2147483748" r:id="rId21"/>
    <p:sldLayoutId id="2147483749" r:id="rId22"/>
    <p:sldLayoutId id="2147483750" r:id="rId23"/>
    <p:sldLayoutId id="2147483751" r:id="rId24"/>
    <p:sldLayoutId id="2147483752" r:id="rId25"/>
    <p:sldLayoutId id="2147483753" r:id="rId26"/>
    <p:sldLayoutId id="2147483754" r:id="rId27"/>
    <p:sldLayoutId id="2147483755" r:id="rId28"/>
    <p:sldLayoutId id="2147483756" r:id="rId29"/>
    <p:sldLayoutId id="2147483757" r:id="rId30"/>
    <p:sldLayoutId id="2147483758" r:id="rId31"/>
    <p:sldLayoutId id="2147483759" r:id="rId3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hyperlink" Target="https://docs.microsoft.com/en-us/azure/storage/storage-create-storage-account"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110" y="1645832"/>
            <a:ext cx="10722224" cy="1266359"/>
          </a:xfrm>
        </p:spPr>
        <p:txBody>
          <a:bodyPr/>
          <a:lstStyle/>
          <a:p>
            <a:r>
              <a:rPr lang="en-US" b="1" dirty="0"/>
              <a:t>Step 2</a:t>
            </a:r>
            <a:br>
              <a:rPr lang="en-US" b="1" dirty="0"/>
            </a:br>
            <a:r>
              <a:rPr lang="en-US" b="1" dirty="0"/>
              <a:t>Exploring Azure Storage</a:t>
            </a:r>
            <a:endParaRPr lang="en-US" dirty="0"/>
          </a:p>
        </p:txBody>
      </p:sp>
      <p:sp>
        <p:nvSpPr>
          <p:cNvPr id="3" name="Title 1">
            <a:extLst>
              <a:ext uri="{FF2B5EF4-FFF2-40B4-BE49-F238E27FC236}">
                <a16:creationId xmlns:a16="http://schemas.microsoft.com/office/drawing/2014/main" id="{A28A78B7-3296-4B05-B8EB-96B74AFE6EE5}"/>
              </a:ext>
            </a:extLst>
          </p:cNvPr>
          <p:cNvSpPr txBox="1">
            <a:spLocks/>
          </p:cNvSpPr>
          <p:nvPr/>
        </p:nvSpPr>
        <p:spPr>
          <a:xfrm>
            <a:off x="882435" y="4250723"/>
            <a:ext cx="10722224" cy="2016957"/>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b="1" dirty="0"/>
              <a:t>Alexandre Brisebois</a:t>
            </a:r>
          </a:p>
          <a:p>
            <a:r>
              <a:rPr lang="en-CA" sz="3921" b="1" dirty="0"/>
              <a:t>Technical Solutions Professional, Azure</a:t>
            </a:r>
            <a:br>
              <a:rPr lang="en-CA" sz="3921" b="1" dirty="0"/>
            </a:br>
            <a:endParaRPr lang="en-CA" sz="3921" b="1" dirty="0"/>
          </a:p>
          <a:p>
            <a:r>
              <a:rPr lang="en-CA" sz="3921" b="1" dirty="0"/>
              <a:t>http://alexandrebrisebois.wordpress.com </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3" name="Title 1">
            <a:extLst>
              <a:ext uri="{FF2B5EF4-FFF2-40B4-BE49-F238E27FC236}">
                <a16:creationId xmlns:a16="http://schemas.microsoft.com/office/drawing/2014/main" id="{725847EB-7A82-4F6C-A8E5-1DF5FA52817C}"/>
              </a:ext>
            </a:extLst>
          </p:cNvPr>
          <p:cNvSpPr>
            <a:spLocks noGrp="1"/>
          </p:cNvSpPr>
          <p:nvPr/>
        </p:nvSpPr>
        <p:spPr>
          <a:xfrm>
            <a:off x="72470" y="276792"/>
            <a:ext cx="11889564" cy="1093729"/>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20000"/>
              </a:spcBef>
              <a:buSzPct val="90000"/>
            </a:pPr>
            <a:r>
              <a:rPr lang="en-US" dirty="0">
                <a:solidFill>
                  <a:schemeClr val="bg1"/>
                </a:solidFill>
              </a:rPr>
              <a:t>Blob Tiers</a:t>
            </a:r>
          </a:p>
        </p:txBody>
      </p:sp>
      <p:sp>
        <p:nvSpPr>
          <p:cNvPr id="2" name="Rectangle 1">
            <a:extLst>
              <a:ext uri="{FF2B5EF4-FFF2-40B4-BE49-F238E27FC236}">
                <a16:creationId xmlns:a16="http://schemas.microsoft.com/office/drawing/2014/main" id="{4775BC04-38DF-4588-8F70-9BFF08CD6692}"/>
              </a:ext>
            </a:extLst>
          </p:cNvPr>
          <p:cNvSpPr/>
          <p:nvPr/>
        </p:nvSpPr>
        <p:spPr>
          <a:xfrm>
            <a:off x="142808" y="1093796"/>
            <a:ext cx="6096000" cy="5293757"/>
          </a:xfrm>
          <a:prstGeom prst="rect">
            <a:avLst/>
          </a:prstGeom>
        </p:spPr>
        <p:txBody>
          <a:bodyPr>
            <a:spAutoFit/>
          </a:bodyPr>
          <a:lstStyle/>
          <a:p>
            <a:pPr marL="0" lvl="1" defTabSz="932742">
              <a:lnSpc>
                <a:spcPct val="90000"/>
              </a:lnSpc>
              <a:spcBef>
                <a:spcPct val="20000"/>
              </a:spcBef>
              <a:buSzPct val="90000"/>
            </a:pPr>
            <a:r>
              <a:rPr lang="en-US" sz="2800" dirty="0">
                <a:solidFill>
                  <a:schemeClr val="bg1"/>
                </a:solidFill>
                <a:latin typeface="Segoe UI Semilight"/>
              </a:rPr>
              <a:t>Hot – for commonly used data</a:t>
            </a:r>
          </a:p>
          <a:p>
            <a:pPr marL="0" lvl="1" defTabSz="932742">
              <a:lnSpc>
                <a:spcPct val="90000"/>
              </a:lnSpc>
              <a:spcBef>
                <a:spcPct val="20000"/>
              </a:spcBef>
              <a:buSzPct val="90000"/>
            </a:pPr>
            <a:r>
              <a:rPr lang="en-US" sz="2800" dirty="0">
                <a:solidFill>
                  <a:schemeClr val="bg1"/>
                </a:solidFill>
                <a:latin typeface="Segoe UI Semilight"/>
              </a:rPr>
              <a:t>Cool – for rarely used data</a:t>
            </a:r>
          </a:p>
          <a:p>
            <a:pPr marL="0" lvl="1" defTabSz="932742">
              <a:lnSpc>
                <a:spcPct val="90000"/>
              </a:lnSpc>
              <a:spcBef>
                <a:spcPct val="20000"/>
              </a:spcBef>
              <a:buSzPct val="90000"/>
            </a:pPr>
            <a:endParaRPr lang="en-US" sz="2000" dirty="0">
              <a:solidFill>
                <a:schemeClr val="bg1"/>
              </a:solidFill>
              <a:latin typeface="Segoe UI Semilight"/>
            </a:endParaRPr>
          </a:p>
          <a:p>
            <a:pPr marL="0" lvl="1" defTabSz="932742">
              <a:lnSpc>
                <a:spcPct val="90000"/>
              </a:lnSpc>
              <a:spcBef>
                <a:spcPct val="20000"/>
              </a:spcBef>
              <a:buSzPct val="90000"/>
            </a:pPr>
            <a:r>
              <a:rPr lang="en-US" sz="2000" dirty="0">
                <a:solidFill>
                  <a:schemeClr val="bg1"/>
                </a:solidFill>
                <a:latin typeface="Segoe UI Semilight"/>
              </a:rPr>
              <a:t>API is 100% identical; similar throughput and latency</a:t>
            </a:r>
          </a:p>
          <a:p>
            <a:pPr marL="0" lvl="1" defTabSz="932742">
              <a:lnSpc>
                <a:spcPct val="90000"/>
              </a:lnSpc>
              <a:spcBef>
                <a:spcPct val="20000"/>
              </a:spcBef>
              <a:buSzPct val="90000"/>
            </a:pPr>
            <a:r>
              <a:rPr lang="en-US" sz="2000" dirty="0">
                <a:solidFill>
                  <a:schemeClr val="bg1"/>
                </a:solidFill>
                <a:latin typeface="Segoe UI Semilight"/>
              </a:rPr>
              <a:t>Same durability options: LRS, GRS, RA-GRS</a:t>
            </a:r>
          </a:p>
          <a:p>
            <a:pPr marL="0" lvl="1" defTabSz="932742">
              <a:lnSpc>
                <a:spcPct val="90000"/>
              </a:lnSpc>
              <a:spcBef>
                <a:spcPct val="20000"/>
              </a:spcBef>
              <a:buSzPct val="90000"/>
            </a:pPr>
            <a:r>
              <a:rPr lang="en-US" sz="2000" dirty="0">
                <a:solidFill>
                  <a:schemeClr val="bg1"/>
                </a:solidFill>
                <a:latin typeface="Segoe UI Semilight"/>
              </a:rPr>
              <a:t>Availability: </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Cool - 99%</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Hot - 99.9%. Higher for RA-GRS reads</a:t>
            </a:r>
            <a:br>
              <a:rPr lang="en-US" sz="2000" dirty="0">
                <a:solidFill>
                  <a:schemeClr val="bg1"/>
                </a:solidFill>
                <a:latin typeface="Segoe UI Semilight"/>
              </a:rPr>
            </a:br>
            <a:endParaRPr lang="en-US" sz="2000" dirty="0">
              <a:solidFill>
                <a:schemeClr val="bg1"/>
              </a:solidFill>
              <a:latin typeface="Segoe UI Semilight"/>
            </a:endParaRPr>
          </a:p>
          <a:p>
            <a:pPr lvl="0" defTabSz="932742">
              <a:lnSpc>
                <a:spcPct val="90000"/>
              </a:lnSpc>
              <a:spcBef>
                <a:spcPct val="20000"/>
              </a:spcBef>
              <a:buSzPct val="90000"/>
            </a:pPr>
            <a:r>
              <a:rPr lang="en-US" sz="2800" dirty="0">
                <a:solidFill>
                  <a:schemeClr val="bg1"/>
                </a:solidFill>
                <a:latin typeface="Segoe UI Light"/>
              </a:rPr>
              <a:t>Pricing to match your workload</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Hot: Lower access prices for frequent use</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Cool: Lower storage prices for high volume</a:t>
            </a:r>
          </a:p>
          <a:p>
            <a:pPr marL="0" lvl="1" defTabSz="932742">
              <a:lnSpc>
                <a:spcPct val="90000"/>
              </a:lnSpc>
              <a:spcBef>
                <a:spcPct val="20000"/>
              </a:spcBef>
              <a:buSzPct val="90000"/>
            </a:pPr>
            <a:endParaRPr lang="en-US" sz="2000" dirty="0">
              <a:solidFill>
                <a:schemeClr val="bg1"/>
              </a:solidFill>
              <a:latin typeface="Segoe UI Semilight"/>
            </a:endParaRPr>
          </a:p>
          <a:p>
            <a:pPr lvl="0" defTabSz="932742">
              <a:lnSpc>
                <a:spcPct val="90000"/>
              </a:lnSpc>
              <a:spcBef>
                <a:spcPct val="20000"/>
              </a:spcBef>
              <a:buSzPct val="90000"/>
            </a:pPr>
            <a:r>
              <a:rPr lang="en-US" sz="3200" dirty="0">
                <a:solidFill>
                  <a:schemeClr val="bg1"/>
                </a:solidFill>
                <a:latin typeface="Segoe UI Light"/>
              </a:rPr>
              <a:t>Switch account tiers as needed</a:t>
            </a:r>
            <a:endParaRPr lang="en-US" sz="4000" dirty="0">
              <a:solidFill>
                <a:schemeClr val="bg1"/>
              </a:solidFill>
              <a:latin typeface="Segoe UI Light"/>
            </a:endParaRPr>
          </a:p>
        </p:txBody>
      </p:sp>
      <p:sp>
        <p:nvSpPr>
          <p:cNvPr id="49" name="Rectangle 48">
            <a:extLst>
              <a:ext uri="{FF2B5EF4-FFF2-40B4-BE49-F238E27FC236}">
                <a16:creationId xmlns:a16="http://schemas.microsoft.com/office/drawing/2014/main" id="{0AAE95F4-912E-4717-BE1C-79F67CEAEAB3}"/>
              </a:ext>
            </a:extLst>
          </p:cNvPr>
          <p:cNvSpPr/>
          <p:nvPr/>
        </p:nvSpPr>
        <p:spPr bwMode="auto">
          <a:xfrm>
            <a:off x="7198786" y="1881857"/>
            <a:ext cx="3456164" cy="362385"/>
          </a:xfrm>
          <a:prstGeom prst="rect">
            <a:avLst/>
          </a:prstGeom>
          <a:solidFill>
            <a:srgbClr val="002050"/>
          </a:solidFill>
          <a:ln w="3175" cap="flat" cmpd="sng" algn="ctr">
            <a:noFill/>
            <a:prstDash val="solid"/>
            <a:headEnd type="none" w="med" len="med"/>
            <a:tailEnd type="none" w="med" len="med"/>
          </a:ln>
          <a:effectLst/>
        </p:spPr>
        <p:txBody>
          <a:bodyPr vert="horz" wrap="square" lIns="0" tIns="45719" rIns="0" bIns="45719" numCol="1" rtlCol="0" anchor="ctr" anchorCtr="0" compatLnSpc="1">
            <a:prstTxWarp prst="textNoShape">
              <a:avLst/>
            </a:prstTxWarp>
          </a:bodyPr>
          <a:lstStyle/>
          <a:p>
            <a:pPr marL="0" marR="0" lvl="0" indent="0" algn="ctr" defTabSz="914262" eaLnBrk="1" fontAlgn="base" latinLnBrk="0" hangingPunct="1">
              <a:lnSpc>
                <a:spcPct val="100000"/>
              </a:lnSpc>
              <a:spcBef>
                <a:spcPct val="0"/>
              </a:spcBef>
              <a:spcAft>
                <a:spcPct val="0"/>
              </a:spcAft>
              <a:buClrTx/>
              <a:buSzTx/>
              <a:buFontTx/>
              <a:buNone/>
              <a:tabLst/>
              <a:defRPr/>
            </a:pPr>
            <a:r>
              <a:rPr kumimoji="0" lang="en-US" sz="1765" b="0" i="0" u="none" strike="noStrike" kern="0" cap="none" spc="0" normalizeH="0" baseline="0" noProof="0">
                <a:ln>
                  <a:noFill/>
                </a:ln>
                <a:solidFill>
                  <a:schemeClr val="bg1"/>
                </a:solidFill>
                <a:effectLst/>
                <a:uLnTx/>
                <a:uFillTx/>
                <a:latin typeface="Segoe UI Semilight"/>
                <a:ea typeface="+mn-ea"/>
                <a:cs typeface="+mn-cs"/>
              </a:rPr>
              <a:t>Blob REST API</a:t>
            </a:r>
          </a:p>
        </p:txBody>
      </p:sp>
      <p:sp>
        <p:nvSpPr>
          <p:cNvPr id="50" name="Up-Down Arrow 9">
            <a:extLst>
              <a:ext uri="{FF2B5EF4-FFF2-40B4-BE49-F238E27FC236}">
                <a16:creationId xmlns:a16="http://schemas.microsoft.com/office/drawing/2014/main" id="{5CA1C82D-ADBF-4F86-A189-2CB955B58316}"/>
              </a:ext>
            </a:extLst>
          </p:cNvPr>
          <p:cNvSpPr/>
          <p:nvPr/>
        </p:nvSpPr>
        <p:spPr bwMode="auto">
          <a:xfrm>
            <a:off x="7936649" y="2291860"/>
            <a:ext cx="328786" cy="507442"/>
          </a:xfrm>
          <a:prstGeom prst="upDownArrow">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chemeClr val="bg1"/>
              </a:solidFill>
              <a:effectLst/>
              <a:uLnTx/>
              <a:uFillTx/>
              <a:latin typeface="Segoe UI Semilight"/>
              <a:ea typeface="Segoe UI" pitchFamily="34" charset="0"/>
              <a:cs typeface="Segoe UI" pitchFamily="34" charset="0"/>
            </a:endParaRPr>
          </a:p>
        </p:txBody>
      </p:sp>
      <p:sp>
        <p:nvSpPr>
          <p:cNvPr id="51" name="Up-Down Arrow 10">
            <a:extLst>
              <a:ext uri="{FF2B5EF4-FFF2-40B4-BE49-F238E27FC236}">
                <a16:creationId xmlns:a16="http://schemas.microsoft.com/office/drawing/2014/main" id="{2353417B-A016-488F-BFF9-5074709C6738}"/>
              </a:ext>
            </a:extLst>
          </p:cNvPr>
          <p:cNvSpPr/>
          <p:nvPr/>
        </p:nvSpPr>
        <p:spPr bwMode="auto">
          <a:xfrm>
            <a:off x="9560653" y="2295031"/>
            <a:ext cx="356433" cy="504272"/>
          </a:xfrm>
          <a:prstGeom prst="upDownArrow">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chemeClr val="bg1"/>
              </a:solidFill>
              <a:effectLst/>
              <a:uLnTx/>
              <a:uFillTx/>
              <a:latin typeface="Segoe UI Semilight"/>
              <a:ea typeface="Segoe UI" pitchFamily="34" charset="0"/>
              <a:cs typeface="Segoe UI" pitchFamily="34" charset="0"/>
            </a:endParaRPr>
          </a:p>
        </p:txBody>
      </p:sp>
      <p:sp>
        <p:nvSpPr>
          <p:cNvPr id="52" name="Rectangle 51">
            <a:extLst>
              <a:ext uri="{FF2B5EF4-FFF2-40B4-BE49-F238E27FC236}">
                <a16:creationId xmlns:a16="http://schemas.microsoft.com/office/drawing/2014/main" id="{88C4A4E8-C7D8-4742-AC6C-A1459E200077}"/>
              </a:ext>
            </a:extLst>
          </p:cNvPr>
          <p:cNvSpPr/>
          <p:nvPr/>
        </p:nvSpPr>
        <p:spPr bwMode="auto">
          <a:xfrm>
            <a:off x="7198786" y="2870730"/>
            <a:ext cx="1676162" cy="1980919"/>
          </a:xfrm>
          <a:prstGeom prst="rect">
            <a:avLst/>
          </a:prstGeom>
          <a:solidFill>
            <a:srgbClr val="FF3300"/>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rPr>
              <a:t>Blob Storage Account</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rPr>
              <a:t>Hot Tier</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4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rPr>
              <a:t>Lower Transaction cost</a:t>
            </a:r>
          </a:p>
        </p:txBody>
      </p:sp>
      <p:sp>
        <p:nvSpPr>
          <p:cNvPr id="53" name="Rectangle 52">
            <a:extLst>
              <a:ext uri="{FF2B5EF4-FFF2-40B4-BE49-F238E27FC236}">
                <a16:creationId xmlns:a16="http://schemas.microsoft.com/office/drawing/2014/main" id="{65B67D33-07F9-4060-8224-64A99758C9C4}"/>
              </a:ext>
            </a:extLst>
          </p:cNvPr>
          <p:cNvSpPr/>
          <p:nvPr/>
        </p:nvSpPr>
        <p:spPr bwMode="auto">
          <a:xfrm>
            <a:off x="8978786" y="2870730"/>
            <a:ext cx="1676162" cy="1980919"/>
          </a:xfrm>
          <a:prstGeom prst="rect">
            <a:avLst/>
          </a:prstGeom>
          <a:solidFill>
            <a:schemeClr val="accent3">
              <a:lumMod val="20000"/>
              <a:lumOff val="80000"/>
            </a:scheme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rPr>
              <a:t>Blob Storage Account</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rPr>
              <a:t>Cool Tier</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4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rPr>
              <a:t>Lower Capacity cost</a:t>
            </a:r>
            <a:endParaRPr kumimoji="0" lang="en-US" sz="16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endParaRPr>
          </a:p>
        </p:txBody>
      </p:sp>
      <p:sp>
        <p:nvSpPr>
          <p:cNvPr id="54" name="Left-Right Arrow 12">
            <a:extLst>
              <a:ext uri="{FF2B5EF4-FFF2-40B4-BE49-F238E27FC236}">
                <a16:creationId xmlns:a16="http://schemas.microsoft.com/office/drawing/2014/main" id="{A39899B5-464B-4AA4-A87E-4DC558496E02}"/>
              </a:ext>
            </a:extLst>
          </p:cNvPr>
          <p:cNvSpPr/>
          <p:nvPr/>
        </p:nvSpPr>
        <p:spPr bwMode="auto">
          <a:xfrm>
            <a:off x="8086974" y="5018798"/>
            <a:ext cx="1679785" cy="380945"/>
          </a:xfrm>
          <a:prstGeom prst="leftRightArrow">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chemeClr val="bg1"/>
              </a:solidFill>
              <a:effectLst/>
              <a:uLnTx/>
              <a:uFillTx/>
              <a:latin typeface="Segoe UI Semilight"/>
              <a:ea typeface="Segoe UI" pitchFamily="34" charset="0"/>
              <a:cs typeface="Segoe UI" pitchFamily="34" charset="0"/>
            </a:endParaRPr>
          </a:p>
        </p:txBody>
      </p:sp>
      <p:sp>
        <p:nvSpPr>
          <p:cNvPr id="55" name="TextBox 54">
            <a:extLst>
              <a:ext uri="{FF2B5EF4-FFF2-40B4-BE49-F238E27FC236}">
                <a16:creationId xmlns:a16="http://schemas.microsoft.com/office/drawing/2014/main" id="{A5B92513-96B9-4644-931D-7454425C4F65}"/>
              </a:ext>
            </a:extLst>
          </p:cNvPr>
          <p:cNvSpPr txBox="1"/>
          <p:nvPr/>
        </p:nvSpPr>
        <p:spPr>
          <a:xfrm>
            <a:off x="7833146" y="5478137"/>
            <a:ext cx="2291280" cy="489451"/>
          </a:xfrm>
          <a:prstGeom prst="rect">
            <a:avLst/>
          </a:prstGeom>
          <a:noFill/>
        </p:spPr>
        <p:txBody>
          <a:bodyPr wrap="none" lIns="182854" tIns="146283" rIns="182854" bIns="146283" rtlCol="0">
            <a:spAutoFit/>
          </a:bodyPr>
          <a:lstStyle/>
          <a:p>
            <a:pPr defTabSz="914374">
              <a:lnSpc>
                <a:spcPct val="90000"/>
              </a:lnSpc>
              <a:spcAft>
                <a:spcPts val="600"/>
              </a:spcAft>
              <a:defRPr/>
            </a:pPr>
            <a:r>
              <a:rPr lang="en-US" sz="1401" kern="0" dirty="0">
                <a:solidFill>
                  <a:schemeClr val="bg1"/>
                </a:solidFill>
                <a:latin typeface="Segoe UI Semilight"/>
              </a:rPr>
              <a:t>Account level conversion</a:t>
            </a:r>
          </a:p>
        </p:txBody>
      </p:sp>
    </p:spTree>
    <p:extLst>
      <p:ext uri="{BB962C8B-B14F-4D97-AF65-F5344CB8AC3E}">
        <p14:creationId xmlns:p14="http://schemas.microsoft.com/office/powerpoint/2010/main" val="351062563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3" name="Title 1">
            <a:extLst>
              <a:ext uri="{FF2B5EF4-FFF2-40B4-BE49-F238E27FC236}">
                <a16:creationId xmlns:a16="http://schemas.microsoft.com/office/drawing/2014/main" id="{725847EB-7A82-4F6C-A8E5-1DF5FA52817C}"/>
              </a:ext>
            </a:extLst>
          </p:cNvPr>
          <p:cNvSpPr>
            <a:spLocks noGrp="1"/>
          </p:cNvSpPr>
          <p:nvPr/>
        </p:nvSpPr>
        <p:spPr>
          <a:xfrm>
            <a:off x="72470" y="276792"/>
            <a:ext cx="11889564" cy="1093729"/>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dirty="0">
                <a:solidFill>
                  <a:schemeClr val="bg1"/>
                </a:solidFill>
              </a:rPr>
              <a:t>Blob Types</a:t>
            </a:r>
          </a:p>
        </p:txBody>
      </p:sp>
      <p:sp>
        <p:nvSpPr>
          <p:cNvPr id="79" name="Text Placeholder 2">
            <a:extLst>
              <a:ext uri="{FF2B5EF4-FFF2-40B4-BE49-F238E27FC236}">
                <a16:creationId xmlns:a16="http://schemas.microsoft.com/office/drawing/2014/main" id="{A556FE1F-5B02-49D7-B48B-107E16D2F65D}"/>
              </a:ext>
            </a:extLst>
          </p:cNvPr>
          <p:cNvSpPr>
            <a:spLocks noGrp="1"/>
          </p:cNvSpPr>
          <p:nvPr/>
        </p:nvSpPr>
        <p:spPr>
          <a:xfrm>
            <a:off x="136589" y="1255107"/>
            <a:ext cx="6857998" cy="494904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594"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186"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78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600" b="0" i="0" u="none" strike="noStrike" kern="1200" cap="none" spc="0" normalizeH="0" baseline="0" noProof="0" dirty="0">
                <a:ln>
                  <a:noFill/>
                </a:ln>
                <a:solidFill>
                  <a:schemeClr val="bg1"/>
                </a:solidFill>
                <a:effectLst/>
                <a:uLnTx/>
                <a:uFillTx/>
                <a:latin typeface="Segoe UI Light"/>
                <a:ea typeface="+mn-ea"/>
                <a:cs typeface="+mn-cs"/>
              </a:rPr>
              <a:t>Block Blobs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Most object storage scenarios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Documents, images, video, etc.</a:t>
            </a:r>
          </a:p>
          <a:p>
            <a:pPr marL="0" marR="0" lvl="1" indent="0" algn="l" defTabSz="932742" rtl="0" eaLnBrk="1" fontAlgn="auto" latinLnBrk="0" hangingPunct="1">
              <a:lnSpc>
                <a:spcPct val="90000"/>
              </a:lnSpc>
              <a:spcBef>
                <a:spcPct val="20000"/>
              </a:spcBef>
              <a:spcAft>
                <a:spcPts val="0"/>
              </a:spcAft>
              <a:buClrTx/>
              <a:buSzPct val="90000"/>
              <a:buFontTx/>
              <a:buNone/>
              <a:tabLst/>
              <a:defRPr/>
            </a:pPr>
            <a:endParaRPr kumimoji="0" lang="en-US" sz="18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600" b="0" i="0" u="none" strike="noStrike" kern="1200" cap="none" spc="0" normalizeH="0" baseline="0" noProof="0" dirty="0">
                <a:ln>
                  <a:noFill/>
                </a:ln>
                <a:solidFill>
                  <a:schemeClr val="bg1"/>
                </a:solidFill>
                <a:effectLst/>
                <a:uLnTx/>
                <a:uFillTx/>
                <a:latin typeface="Segoe UI Light"/>
                <a:ea typeface="+mn-ea"/>
                <a:cs typeface="+mn-cs"/>
              </a:rPr>
              <a:t>Append Blobs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Multi-writer append only scenarios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Logging, Big Data Analytics output</a:t>
            </a:r>
          </a:p>
          <a:p>
            <a:pPr marL="0" marR="0" lvl="1" indent="0" algn="l" defTabSz="932742" rtl="0" eaLnBrk="1" fontAlgn="auto" latinLnBrk="0" hangingPunct="1">
              <a:lnSpc>
                <a:spcPct val="90000"/>
              </a:lnSpc>
              <a:spcBef>
                <a:spcPct val="20000"/>
              </a:spcBef>
              <a:spcAft>
                <a:spcPts val="0"/>
              </a:spcAft>
              <a:buClrTx/>
              <a:buSzPct val="90000"/>
              <a:buFontTx/>
              <a:buNone/>
              <a:tabLst/>
              <a:defRPr/>
            </a:pPr>
            <a:endParaRPr kumimoji="0" lang="en-US" sz="18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600" b="0" i="0" u="none" strike="noStrike" kern="1200" cap="none" spc="0" normalizeH="0" baseline="0" noProof="0" dirty="0">
                <a:ln>
                  <a:noFill/>
                </a:ln>
                <a:solidFill>
                  <a:schemeClr val="bg1"/>
                </a:solidFill>
                <a:effectLst/>
                <a:uLnTx/>
                <a:uFillTx/>
                <a:latin typeface="Segoe UI Light"/>
                <a:ea typeface="+mn-ea"/>
                <a:cs typeface="+mn-cs"/>
              </a:rPr>
              <a:t>Page Blobs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Page aligned random reads and writes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IaaS Disks, Event Hub, Block level backup</a:t>
            </a:r>
          </a:p>
        </p:txBody>
      </p:sp>
      <p:grpSp>
        <p:nvGrpSpPr>
          <p:cNvPr id="80" name="Group 79">
            <a:extLst>
              <a:ext uri="{FF2B5EF4-FFF2-40B4-BE49-F238E27FC236}">
                <a16:creationId xmlns:a16="http://schemas.microsoft.com/office/drawing/2014/main" id="{7292F9CE-E82D-44AE-AA73-C13DFC41DC6F}"/>
              </a:ext>
            </a:extLst>
          </p:cNvPr>
          <p:cNvGrpSpPr/>
          <p:nvPr/>
        </p:nvGrpSpPr>
        <p:grpSpPr>
          <a:xfrm>
            <a:off x="6562636" y="1829574"/>
            <a:ext cx="5400764" cy="1010320"/>
            <a:chOff x="5389473" y="2302818"/>
            <a:chExt cx="5400764" cy="1010320"/>
          </a:xfrm>
        </p:grpSpPr>
        <p:sp>
          <p:nvSpPr>
            <p:cNvPr id="112" name="Rectangle 111">
              <a:extLst>
                <a:ext uri="{FF2B5EF4-FFF2-40B4-BE49-F238E27FC236}">
                  <a16:creationId xmlns:a16="http://schemas.microsoft.com/office/drawing/2014/main" id="{0D073829-2D2F-4C90-B55D-8B44E77358E4}"/>
                </a:ext>
              </a:extLst>
            </p:cNvPr>
            <p:cNvSpPr/>
            <p:nvPr/>
          </p:nvSpPr>
          <p:spPr>
            <a:xfrm>
              <a:off x="5558206" y="2504700"/>
              <a:ext cx="1346743"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1</a:t>
              </a:r>
            </a:p>
          </p:txBody>
        </p:sp>
        <p:sp>
          <p:nvSpPr>
            <p:cNvPr id="113" name="Rectangle 112">
              <a:extLst>
                <a:ext uri="{FF2B5EF4-FFF2-40B4-BE49-F238E27FC236}">
                  <a16:creationId xmlns:a16="http://schemas.microsoft.com/office/drawing/2014/main" id="{717F7671-8DF1-4FC2-AD96-8351F5B5558B}"/>
                </a:ext>
              </a:extLst>
            </p:cNvPr>
            <p:cNvSpPr/>
            <p:nvPr/>
          </p:nvSpPr>
          <p:spPr>
            <a:xfrm>
              <a:off x="8893672" y="2504700"/>
              <a:ext cx="1741744"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4</a:t>
              </a:r>
            </a:p>
          </p:txBody>
        </p:sp>
        <p:sp>
          <p:nvSpPr>
            <p:cNvPr id="114" name="Rectangle 113">
              <a:extLst>
                <a:ext uri="{FF2B5EF4-FFF2-40B4-BE49-F238E27FC236}">
                  <a16:creationId xmlns:a16="http://schemas.microsoft.com/office/drawing/2014/main" id="{1ABB2623-8BE1-43B8-B6C8-C5577A914A86}"/>
                </a:ext>
              </a:extLst>
            </p:cNvPr>
            <p:cNvSpPr/>
            <p:nvPr/>
          </p:nvSpPr>
          <p:spPr>
            <a:xfrm>
              <a:off x="7938614" y="2504700"/>
              <a:ext cx="932361" cy="621735"/>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3</a:t>
              </a:r>
            </a:p>
          </p:txBody>
        </p:sp>
        <p:sp>
          <p:nvSpPr>
            <p:cNvPr id="115" name="Rectangle 114">
              <a:extLst>
                <a:ext uri="{FF2B5EF4-FFF2-40B4-BE49-F238E27FC236}">
                  <a16:creationId xmlns:a16="http://schemas.microsoft.com/office/drawing/2014/main" id="{B554BF60-2794-4050-8BCA-962B0B334420}"/>
                </a:ext>
              </a:extLst>
            </p:cNvPr>
            <p:cNvSpPr/>
            <p:nvPr/>
          </p:nvSpPr>
          <p:spPr>
            <a:xfrm>
              <a:off x="6933665" y="2504700"/>
              <a:ext cx="982252"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2</a:t>
              </a:r>
            </a:p>
          </p:txBody>
        </p:sp>
        <p:sp>
          <p:nvSpPr>
            <p:cNvPr id="116" name="Rectangle 115">
              <a:extLst>
                <a:ext uri="{FF2B5EF4-FFF2-40B4-BE49-F238E27FC236}">
                  <a16:creationId xmlns:a16="http://schemas.microsoft.com/office/drawing/2014/main" id="{F5EA221F-A73B-4A33-8E50-FF777F3EAE42}"/>
                </a:ext>
              </a:extLst>
            </p:cNvPr>
            <p:cNvSpPr/>
            <p:nvPr/>
          </p:nvSpPr>
          <p:spPr>
            <a:xfrm>
              <a:off x="5389473" y="2302818"/>
              <a:ext cx="5400764" cy="1010320"/>
            </a:xfrm>
            <a:prstGeom prst="rect">
              <a:avLst/>
            </a:prstGeom>
            <a:noFill/>
            <a:ln w="10795" cap="flat" cmpd="sng" algn="ctr">
              <a:solidFill>
                <a:schemeClr val="bg1"/>
              </a:solidFill>
              <a:prstDash val="sysDash"/>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latin typeface="Segoe UI"/>
                <a:ea typeface="+mn-ea"/>
                <a:cs typeface="+mn-cs"/>
              </a:endParaRPr>
            </a:p>
          </p:txBody>
        </p:sp>
      </p:grpSp>
      <p:grpSp>
        <p:nvGrpSpPr>
          <p:cNvPr id="81" name="Group 80">
            <a:extLst>
              <a:ext uri="{FF2B5EF4-FFF2-40B4-BE49-F238E27FC236}">
                <a16:creationId xmlns:a16="http://schemas.microsoft.com/office/drawing/2014/main" id="{002814DF-7B90-49CD-AE85-792B55F83128}"/>
              </a:ext>
            </a:extLst>
          </p:cNvPr>
          <p:cNvGrpSpPr/>
          <p:nvPr/>
        </p:nvGrpSpPr>
        <p:grpSpPr>
          <a:xfrm>
            <a:off x="6637652" y="3448174"/>
            <a:ext cx="5400764" cy="1010320"/>
            <a:chOff x="5389473" y="2302818"/>
            <a:chExt cx="5400764" cy="1010320"/>
          </a:xfrm>
        </p:grpSpPr>
        <p:sp>
          <p:nvSpPr>
            <p:cNvPr id="107" name="Rectangle 106">
              <a:extLst>
                <a:ext uri="{FF2B5EF4-FFF2-40B4-BE49-F238E27FC236}">
                  <a16:creationId xmlns:a16="http://schemas.microsoft.com/office/drawing/2014/main" id="{DB1390F7-0ED5-4331-805F-ECF3450B2C24}"/>
                </a:ext>
              </a:extLst>
            </p:cNvPr>
            <p:cNvSpPr/>
            <p:nvPr/>
          </p:nvSpPr>
          <p:spPr>
            <a:xfrm>
              <a:off x="5558206" y="2504700"/>
              <a:ext cx="1346743"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1</a:t>
              </a:r>
            </a:p>
          </p:txBody>
        </p:sp>
        <p:sp>
          <p:nvSpPr>
            <p:cNvPr id="108" name="Rectangle 107">
              <a:extLst>
                <a:ext uri="{FF2B5EF4-FFF2-40B4-BE49-F238E27FC236}">
                  <a16:creationId xmlns:a16="http://schemas.microsoft.com/office/drawing/2014/main" id="{0477A46D-11C1-44A6-9AC5-2818C8E51BC8}"/>
                </a:ext>
              </a:extLst>
            </p:cNvPr>
            <p:cNvSpPr/>
            <p:nvPr/>
          </p:nvSpPr>
          <p:spPr>
            <a:xfrm>
              <a:off x="8893672" y="2504700"/>
              <a:ext cx="1741744"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4</a:t>
              </a:r>
            </a:p>
          </p:txBody>
        </p:sp>
        <p:sp>
          <p:nvSpPr>
            <p:cNvPr id="109" name="Rectangle 108">
              <a:extLst>
                <a:ext uri="{FF2B5EF4-FFF2-40B4-BE49-F238E27FC236}">
                  <a16:creationId xmlns:a16="http://schemas.microsoft.com/office/drawing/2014/main" id="{1626C85D-4284-4988-8680-1A16FA21C780}"/>
                </a:ext>
              </a:extLst>
            </p:cNvPr>
            <p:cNvSpPr/>
            <p:nvPr/>
          </p:nvSpPr>
          <p:spPr>
            <a:xfrm>
              <a:off x="7938614" y="2504700"/>
              <a:ext cx="932361"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3</a:t>
              </a:r>
            </a:p>
          </p:txBody>
        </p:sp>
        <p:sp>
          <p:nvSpPr>
            <p:cNvPr id="110" name="Rectangle 109">
              <a:extLst>
                <a:ext uri="{FF2B5EF4-FFF2-40B4-BE49-F238E27FC236}">
                  <a16:creationId xmlns:a16="http://schemas.microsoft.com/office/drawing/2014/main" id="{8B082083-1D61-441C-BA03-4B55201936F1}"/>
                </a:ext>
              </a:extLst>
            </p:cNvPr>
            <p:cNvSpPr/>
            <p:nvPr/>
          </p:nvSpPr>
          <p:spPr>
            <a:xfrm>
              <a:off x="6933665" y="2504700"/>
              <a:ext cx="982252"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2</a:t>
              </a:r>
            </a:p>
          </p:txBody>
        </p:sp>
        <p:sp>
          <p:nvSpPr>
            <p:cNvPr id="111" name="Rectangle 110">
              <a:extLst>
                <a:ext uri="{FF2B5EF4-FFF2-40B4-BE49-F238E27FC236}">
                  <a16:creationId xmlns:a16="http://schemas.microsoft.com/office/drawing/2014/main" id="{6454B501-3103-4B99-A8BE-6F04F23F6FAE}"/>
                </a:ext>
              </a:extLst>
            </p:cNvPr>
            <p:cNvSpPr/>
            <p:nvPr/>
          </p:nvSpPr>
          <p:spPr>
            <a:xfrm>
              <a:off x="5389473" y="2302818"/>
              <a:ext cx="5400764" cy="1010320"/>
            </a:xfrm>
            <a:prstGeom prst="rect">
              <a:avLst/>
            </a:prstGeom>
            <a:noFill/>
            <a:ln w="10795" cap="flat" cmpd="sng" algn="ctr">
              <a:solidFill>
                <a:schemeClr val="bg1"/>
              </a:solidFill>
              <a:prstDash val="sysDash"/>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latin typeface="Segoe UI"/>
                <a:ea typeface="+mn-ea"/>
                <a:cs typeface="+mn-cs"/>
              </a:endParaRPr>
            </a:p>
          </p:txBody>
        </p:sp>
      </p:grpSp>
      <p:grpSp>
        <p:nvGrpSpPr>
          <p:cNvPr id="82" name="Group 81">
            <a:extLst>
              <a:ext uri="{FF2B5EF4-FFF2-40B4-BE49-F238E27FC236}">
                <a16:creationId xmlns:a16="http://schemas.microsoft.com/office/drawing/2014/main" id="{26E21F38-9310-4325-9DAA-81DA05D08299}"/>
              </a:ext>
            </a:extLst>
          </p:cNvPr>
          <p:cNvGrpSpPr/>
          <p:nvPr/>
        </p:nvGrpSpPr>
        <p:grpSpPr>
          <a:xfrm>
            <a:off x="6562636" y="716134"/>
            <a:ext cx="1608057" cy="1010320"/>
            <a:chOff x="6219421" y="897902"/>
            <a:chExt cx="1608057" cy="1010320"/>
          </a:xfrm>
        </p:grpSpPr>
        <p:sp>
          <p:nvSpPr>
            <p:cNvPr id="105" name="Rectangle 104">
              <a:extLst>
                <a:ext uri="{FF2B5EF4-FFF2-40B4-BE49-F238E27FC236}">
                  <a16:creationId xmlns:a16="http://schemas.microsoft.com/office/drawing/2014/main" id="{7EAD8971-1EC0-41FA-AE79-47F45772817D}"/>
                </a:ext>
              </a:extLst>
            </p:cNvPr>
            <p:cNvSpPr/>
            <p:nvPr/>
          </p:nvSpPr>
          <p:spPr>
            <a:xfrm>
              <a:off x="6388154" y="1099784"/>
              <a:ext cx="1346743"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Image.jpg</a:t>
              </a:r>
            </a:p>
          </p:txBody>
        </p:sp>
        <p:sp>
          <p:nvSpPr>
            <p:cNvPr id="106" name="Rectangle 105">
              <a:extLst>
                <a:ext uri="{FF2B5EF4-FFF2-40B4-BE49-F238E27FC236}">
                  <a16:creationId xmlns:a16="http://schemas.microsoft.com/office/drawing/2014/main" id="{E667B686-42B8-44B7-A93A-FB0938345DB4}"/>
                </a:ext>
              </a:extLst>
            </p:cNvPr>
            <p:cNvSpPr/>
            <p:nvPr/>
          </p:nvSpPr>
          <p:spPr>
            <a:xfrm>
              <a:off x="6219421" y="897902"/>
              <a:ext cx="1608057" cy="1010320"/>
            </a:xfrm>
            <a:prstGeom prst="rect">
              <a:avLst/>
            </a:prstGeom>
            <a:noFill/>
            <a:ln w="10795" cap="flat" cmpd="sng" algn="ctr">
              <a:solidFill>
                <a:schemeClr val="bg1"/>
              </a:solidFill>
              <a:prstDash val="sysDash"/>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latin typeface="Segoe UI"/>
                <a:ea typeface="+mn-ea"/>
                <a:cs typeface="+mn-cs"/>
              </a:endParaRPr>
            </a:p>
          </p:txBody>
        </p:sp>
      </p:grpSp>
      <p:grpSp>
        <p:nvGrpSpPr>
          <p:cNvPr id="83" name="Group 82">
            <a:extLst>
              <a:ext uri="{FF2B5EF4-FFF2-40B4-BE49-F238E27FC236}">
                <a16:creationId xmlns:a16="http://schemas.microsoft.com/office/drawing/2014/main" id="{3C884B6A-4D79-405F-937C-80A6628480AE}"/>
              </a:ext>
            </a:extLst>
          </p:cNvPr>
          <p:cNvGrpSpPr/>
          <p:nvPr/>
        </p:nvGrpSpPr>
        <p:grpSpPr>
          <a:xfrm rot="16200000">
            <a:off x="8357010" y="3891852"/>
            <a:ext cx="2047684" cy="3657600"/>
            <a:chOff x="1305115" y="1828800"/>
            <a:chExt cx="2047684" cy="3657600"/>
          </a:xfrm>
          <a:solidFill>
            <a:srgbClr val="0078D7"/>
          </a:solidFill>
        </p:grpSpPr>
        <p:sp>
          <p:nvSpPr>
            <p:cNvPr id="87" name="Rectangle 86">
              <a:extLst>
                <a:ext uri="{FF2B5EF4-FFF2-40B4-BE49-F238E27FC236}">
                  <a16:creationId xmlns:a16="http://schemas.microsoft.com/office/drawing/2014/main" id="{021BE25A-E80F-4D91-B09B-FE4169BC8601}"/>
                </a:ext>
              </a:extLst>
            </p:cNvPr>
            <p:cNvSpPr/>
            <p:nvPr/>
          </p:nvSpPr>
          <p:spPr>
            <a:xfrm rot="5400000">
              <a:off x="800099" y="2933700"/>
              <a:ext cx="3657600" cy="1447800"/>
            </a:xfrm>
            <a:prstGeom prst="rect">
              <a:avLst/>
            </a:prstGeom>
            <a:grp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r" defTabSz="914099"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Sparse File </a:t>
              </a:r>
            </a:p>
            <a:p>
              <a:pPr marL="0" marR="0" lvl="0" indent="0" algn="r" defTabSz="91409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512 byte aligned</a:t>
              </a:r>
            </a:p>
          </p:txBody>
        </p:sp>
        <p:cxnSp>
          <p:nvCxnSpPr>
            <p:cNvPr id="88" name="Straight Connector 87">
              <a:extLst>
                <a:ext uri="{FF2B5EF4-FFF2-40B4-BE49-F238E27FC236}">
                  <a16:creationId xmlns:a16="http://schemas.microsoft.com/office/drawing/2014/main" id="{AB5495B3-5858-4A79-942F-610A9317CA72}"/>
                </a:ext>
              </a:extLst>
            </p:cNvPr>
            <p:cNvCxnSpPr/>
            <p:nvPr/>
          </p:nvCxnSpPr>
          <p:spPr>
            <a:xfrm rot="5400000">
              <a:off x="875507" y="4457701"/>
              <a:ext cx="1753393" cy="794"/>
            </a:xfrm>
            <a:prstGeom prst="line">
              <a:avLst/>
            </a:prstGeom>
            <a:grpFill/>
            <a:ln w="50800" cap="flat" cmpd="sng" algn="ctr">
              <a:solidFill>
                <a:schemeClr val="bg1"/>
              </a:solidFill>
              <a:prstDash val="sysDot"/>
            </a:ln>
            <a:effectLst/>
          </p:spPr>
        </p:cxnSp>
        <p:sp>
          <p:nvSpPr>
            <p:cNvPr id="89" name="Rectangle 88">
              <a:extLst>
                <a:ext uri="{FF2B5EF4-FFF2-40B4-BE49-F238E27FC236}">
                  <a16:creationId xmlns:a16="http://schemas.microsoft.com/office/drawing/2014/main" id="{F6333DDD-33AB-41D8-A20F-D198B76C09CE}"/>
                </a:ext>
              </a:extLst>
            </p:cNvPr>
            <p:cNvSpPr/>
            <p:nvPr/>
          </p:nvSpPr>
          <p:spPr>
            <a:xfrm>
              <a:off x="1393941" y="2009004"/>
              <a:ext cx="449162"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512</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90" name="Rectangle 89">
              <a:extLst>
                <a:ext uri="{FF2B5EF4-FFF2-40B4-BE49-F238E27FC236}">
                  <a16:creationId xmlns:a16="http://schemas.microsoft.com/office/drawing/2014/main" id="{02BF1698-0621-49AC-80E9-44CD575BB93A}"/>
                </a:ext>
              </a:extLst>
            </p:cNvPr>
            <p:cNvSpPr/>
            <p:nvPr/>
          </p:nvSpPr>
          <p:spPr>
            <a:xfrm>
              <a:off x="1305115" y="2313801"/>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1024</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cxnSp>
          <p:nvCxnSpPr>
            <p:cNvPr id="91" name="Straight Connector 90">
              <a:extLst>
                <a:ext uri="{FF2B5EF4-FFF2-40B4-BE49-F238E27FC236}">
                  <a16:creationId xmlns:a16="http://schemas.microsoft.com/office/drawing/2014/main" id="{1365F157-B2E1-473C-BFCD-E37164456197}"/>
                </a:ext>
              </a:extLst>
            </p:cNvPr>
            <p:cNvCxnSpPr/>
            <p:nvPr/>
          </p:nvCxnSpPr>
          <p:spPr>
            <a:xfrm>
              <a:off x="1904999" y="2133600"/>
              <a:ext cx="1447800" cy="1588"/>
            </a:xfrm>
            <a:prstGeom prst="line">
              <a:avLst/>
            </a:prstGeom>
            <a:grpFill/>
            <a:ln w="9525" cap="flat" cmpd="sng" algn="ctr">
              <a:solidFill>
                <a:schemeClr val="bg1"/>
              </a:solidFill>
              <a:prstDash val="sysDash"/>
            </a:ln>
            <a:effectLst/>
          </p:spPr>
        </p:cxnSp>
        <p:cxnSp>
          <p:nvCxnSpPr>
            <p:cNvPr id="92" name="Straight Connector 91">
              <a:extLst>
                <a:ext uri="{FF2B5EF4-FFF2-40B4-BE49-F238E27FC236}">
                  <a16:creationId xmlns:a16="http://schemas.microsoft.com/office/drawing/2014/main" id="{A41DDD40-182C-42B2-87A1-FE62491D6042}"/>
                </a:ext>
              </a:extLst>
            </p:cNvPr>
            <p:cNvCxnSpPr/>
            <p:nvPr/>
          </p:nvCxnSpPr>
          <p:spPr>
            <a:xfrm>
              <a:off x="1904999" y="4267200"/>
              <a:ext cx="1447800" cy="1588"/>
            </a:xfrm>
            <a:prstGeom prst="line">
              <a:avLst/>
            </a:prstGeom>
            <a:grpFill/>
            <a:ln w="9525" cap="flat" cmpd="sng" algn="ctr">
              <a:solidFill>
                <a:schemeClr val="bg1"/>
              </a:solidFill>
              <a:prstDash val="sysDash"/>
            </a:ln>
            <a:effectLst/>
          </p:spPr>
        </p:cxnSp>
        <p:cxnSp>
          <p:nvCxnSpPr>
            <p:cNvPr id="93" name="Straight Connector 92">
              <a:extLst>
                <a:ext uri="{FF2B5EF4-FFF2-40B4-BE49-F238E27FC236}">
                  <a16:creationId xmlns:a16="http://schemas.microsoft.com/office/drawing/2014/main" id="{A4501748-8DFE-42F2-9ABA-23B1B53FEFB2}"/>
                </a:ext>
              </a:extLst>
            </p:cNvPr>
            <p:cNvCxnSpPr/>
            <p:nvPr/>
          </p:nvCxnSpPr>
          <p:spPr>
            <a:xfrm>
              <a:off x="1904999" y="4572000"/>
              <a:ext cx="1447800" cy="1588"/>
            </a:xfrm>
            <a:prstGeom prst="line">
              <a:avLst/>
            </a:prstGeom>
            <a:grpFill/>
            <a:ln w="9525" cap="flat" cmpd="sng" algn="ctr">
              <a:solidFill>
                <a:schemeClr val="bg1"/>
              </a:solidFill>
              <a:prstDash val="sysDash"/>
            </a:ln>
            <a:effectLst/>
          </p:spPr>
        </p:cxnSp>
        <p:cxnSp>
          <p:nvCxnSpPr>
            <p:cNvPr id="94" name="Straight Connector 93">
              <a:extLst>
                <a:ext uri="{FF2B5EF4-FFF2-40B4-BE49-F238E27FC236}">
                  <a16:creationId xmlns:a16="http://schemas.microsoft.com/office/drawing/2014/main" id="{C6902EAA-3E06-42D0-92A3-98005579F7BC}"/>
                </a:ext>
              </a:extLst>
            </p:cNvPr>
            <p:cNvCxnSpPr/>
            <p:nvPr/>
          </p:nvCxnSpPr>
          <p:spPr>
            <a:xfrm>
              <a:off x="1904999" y="2436812"/>
              <a:ext cx="1447800" cy="1588"/>
            </a:xfrm>
            <a:prstGeom prst="line">
              <a:avLst/>
            </a:prstGeom>
            <a:grpFill/>
            <a:ln w="9525" cap="flat" cmpd="sng" algn="ctr">
              <a:solidFill>
                <a:schemeClr val="bg1"/>
              </a:solidFill>
              <a:prstDash val="sysDash"/>
            </a:ln>
            <a:effectLst/>
          </p:spPr>
        </p:cxnSp>
        <p:cxnSp>
          <p:nvCxnSpPr>
            <p:cNvPr id="95" name="Straight Connector 94">
              <a:extLst>
                <a:ext uri="{FF2B5EF4-FFF2-40B4-BE49-F238E27FC236}">
                  <a16:creationId xmlns:a16="http://schemas.microsoft.com/office/drawing/2014/main" id="{7CBEA041-F3EC-433B-BCAE-B58A92362128}"/>
                </a:ext>
              </a:extLst>
            </p:cNvPr>
            <p:cNvCxnSpPr/>
            <p:nvPr/>
          </p:nvCxnSpPr>
          <p:spPr>
            <a:xfrm>
              <a:off x="1904999" y="2741612"/>
              <a:ext cx="1447800" cy="1588"/>
            </a:xfrm>
            <a:prstGeom prst="line">
              <a:avLst/>
            </a:prstGeom>
            <a:grpFill/>
            <a:ln w="9525" cap="flat" cmpd="sng" algn="ctr">
              <a:solidFill>
                <a:schemeClr val="bg1"/>
              </a:solidFill>
              <a:prstDash val="sysDash"/>
            </a:ln>
            <a:effectLst/>
          </p:spPr>
        </p:cxnSp>
        <p:cxnSp>
          <p:nvCxnSpPr>
            <p:cNvPr id="96" name="Straight Connector 95">
              <a:extLst>
                <a:ext uri="{FF2B5EF4-FFF2-40B4-BE49-F238E27FC236}">
                  <a16:creationId xmlns:a16="http://schemas.microsoft.com/office/drawing/2014/main" id="{493ADF92-47A1-445D-A0D7-056124FDFF71}"/>
                </a:ext>
              </a:extLst>
            </p:cNvPr>
            <p:cNvCxnSpPr/>
            <p:nvPr/>
          </p:nvCxnSpPr>
          <p:spPr>
            <a:xfrm>
              <a:off x="1904999" y="3046412"/>
              <a:ext cx="1447800" cy="1588"/>
            </a:xfrm>
            <a:prstGeom prst="line">
              <a:avLst/>
            </a:prstGeom>
            <a:grpFill/>
            <a:ln w="9525" cap="flat" cmpd="sng" algn="ctr">
              <a:solidFill>
                <a:schemeClr val="bg1"/>
              </a:solidFill>
              <a:prstDash val="sysDash"/>
            </a:ln>
            <a:effectLst/>
          </p:spPr>
        </p:cxnSp>
        <p:cxnSp>
          <p:nvCxnSpPr>
            <p:cNvPr id="97" name="Straight Connector 96">
              <a:extLst>
                <a:ext uri="{FF2B5EF4-FFF2-40B4-BE49-F238E27FC236}">
                  <a16:creationId xmlns:a16="http://schemas.microsoft.com/office/drawing/2014/main" id="{36FA0C80-6821-4BD6-954C-CAF80EFD0364}"/>
                </a:ext>
              </a:extLst>
            </p:cNvPr>
            <p:cNvCxnSpPr/>
            <p:nvPr/>
          </p:nvCxnSpPr>
          <p:spPr>
            <a:xfrm>
              <a:off x="1904999" y="3351212"/>
              <a:ext cx="1447800" cy="1588"/>
            </a:xfrm>
            <a:prstGeom prst="line">
              <a:avLst/>
            </a:prstGeom>
            <a:grpFill/>
            <a:ln w="9525" cap="flat" cmpd="sng" algn="ctr">
              <a:solidFill>
                <a:schemeClr val="bg1"/>
              </a:solidFill>
              <a:prstDash val="sysDash"/>
            </a:ln>
            <a:effectLst/>
          </p:spPr>
        </p:cxnSp>
        <p:cxnSp>
          <p:nvCxnSpPr>
            <p:cNvPr id="98" name="Straight Connector 97">
              <a:extLst>
                <a:ext uri="{FF2B5EF4-FFF2-40B4-BE49-F238E27FC236}">
                  <a16:creationId xmlns:a16="http://schemas.microsoft.com/office/drawing/2014/main" id="{D8A27FD4-5EAD-4EEF-9D1E-9FEC7C8F6B50}"/>
                </a:ext>
              </a:extLst>
            </p:cNvPr>
            <p:cNvCxnSpPr/>
            <p:nvPr/>
          </p:nvCxnSpPr>
          <p:spPr>
            <a:xfrm>
              <a:off x="1904999" y="3656012"/>
              <a:ext cx="1447800" cy="1588"/>
            </a:xfrm>
            <a:prstGeom prst="line">
              <a:avLst/>
            </a:prstGeom>
            <a:grpFill/>
            <a:ln w="9525" cap="flat" cmpd="sng" algn="ctr">
              <a:solidFill>
                <a:schemeClr val="bg1"/>
              </a:solidFill>
              <a:prstDash val="sysDash"/>
            </a:ln>
            <a:effectLst/>
          </p:spPr>
        </p:cxnSp>
        <p:cxnSp>
          <p:nvCxnSpPr>
            <p:cNvPr id="99" name="Straight Connector 98">
              <a:extLst>
                <a:ext uri="{FF2B5EF4-FFF2-40B4-BE49-F238E27FC236}">
                  <a16:creationId xmlns:a16="http://schemas.microsoft.com/office/drawing/2014/main" id="{2B798055-597F-4A7B-8200-7EE7E72036CB}"/>
                </a:ext>
              </a:extLst>
            </p:cNvPr>
            <p:cNvCxnSpPr/>
            <p:nvPr/>
          </p:nvCxnSpPr>
          <p:spPr>
            <a:xfrm>
              <a:off x="1904999" y="3960812"/>
              <a:ext cx="1447800" cy="1588"/>
            </a:xfrm>
            <a:prstGeom prst="line">
              <a:avLst/>
            </a:prstGeom>
            <a:grpFill/>
            <a:ln w="9525" cap="flat" cmpd="sng" algn="ctr">
              <a:solidFill>
                <a:schemeClr val="bg1"/>
              </a:solidFill>
              <a:prstDash val="sysDash"/>
            </a:ln>
            <a:effectLst/>
          </p:spPr>
        </p:cxnSp>
        <p:cxnSp>
          <p:nvCxnSpPr>
            <p:cNvPr id="100" name="Straight Connector 99">
              <a:extLst>
                <a:ext uri="{FF2B5EF4-FFF2-40B4-BE49-F238E27FC236}">
                  <a16:creationId xmlns:a16="http://schemas.microsoft.com/office/drawing/2014/main" id="{490ED1F8-5B63-4454-8892-CA1064A4D526}"/>
                </a:ext>
              </a:extLst>
            </p:cNvPr>
            <p:cNvCxnSpPr/>
            <p:nvPr/>
          </p:nvCxnSpPr>
          <p:spPr>
            <a:xfrm>
              <a:off x="1904999" y="4876800"/>
              <a:ext cx="1447800" cy="1588"/>
            </a:xfrm>
            <a:prstGeom prst="line">
              <a:avLst/>
            </a:prstGeom>
            <a:grpFill/>
            <a:ln w="9525" cap="flat" cmpd="sng" algn="ctr">
              <a:solidFill>
                <a:schemeClr val="bg1"/>
              </a:solidFill>
              <a:prstDash val="sysDash"/>
            </a:ln>
            <a:effectLst/>
          </p:spPr>
        </p:cxnSp>
        <p:cxnSp>
          <p:nvCxnSpPr>
            <p:cNvPr id="101" name="Straight Connector 100">
              <a:extLst>
                <a:ext uri="{FF2B5EF4-FFF2-40B4-BE49-F238E27FC236}">
                  <a16:creationId xmlns:a16="http://schemas.microsoft.com/office/drawing/2014/main" id="{1FE41368-142E-4CC1-963C-846F731F2AE2}"/>
                </a:ext>
              </a:extLst>
            </p:cNvPr>
            <p:cNvCxnSpPr/>
            <p:nvPr/>
          </p:nvCxnSpPr>
          <p:spPr>
            <a:xfrm>
              <a:off x="1904999" y="5181600"/>
              <a:ext cx="1447800" cy="1588"/>
            </a:xfrm>
            <a:prstGeom prst="line">
              <a:avLst/>
            </a:prstGeom>
            <a:grpFill/>
            <a:ln w="9525" cap="flat" cmpd="sng" algn="ctr">
              <a:solidFill>
                <a:schemeClr val="bg1"/>
              </a:solidFill>
              <a:prstDash val="sysDash"/>
            </a:ln>
            <a:effectLst/>
          </p:spPr>
        </p:cxnSp>
        <p:sp>
          <p:nvSpPr>
            <p:cNvPr id="102" name="Rectangle 101">
              <a:extLst>
                <a:ext uri="{FF2B5EF4-FFF2-40B4-BE49-F238E27FC236}">
                  <a16:creationId xmlns:a16="http://schemas.microsoft.com/office/drawing/2014/main" id="{781A5B8F-740A-4728-B1B6-69F386D3D58F}"/>
                </a:ext>
              </a:extLst>
            </p:cNvPr>
            <p:cNvSpPr/>
            <p:nvPr/>
          </p:nvSpPr>
          <p:spPr>
            <a:xfrm>
              <a:off x="1308128" y="2614245"/>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1536</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103" name="Rectangle 102">
              <a:extLst>
                <a:ext uri="{FF2B5EF4-FFF2-40B4-BE49-F238E27FC236}">
                  <a16:creationId xmlns:a16="http://schemas.microsoft.com/office/drawing/2014/main" id="{A5EED8BF-E457-4703-94ED-7D6C38A8B059}"/>
                </a:ext>
              </a:extLst>
            </p:cNvPr>
            <p:cNvSpPr/>
            <p:nvPr/>
          </p:nvSpPr>
          <p:spPr>
            <a:xfrm>
              <a:off x="1316079" y="2919045"/>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2048</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104" name="Rectangle 103">
              <a:extLst>
                <a:ext uri="{FF2B5EF4-FFF2-40B4-BE49-F238E27FC236}">
                  <a16:creationId xmlns:a16="http://schemas.microsoft.com/office/drawing/2014/main" id="{A5EA5311-866B-40AB-B0D3-398189BACF0A}"/>
                </a:ext>
              </a:extLst>
            </p:cNvPr>
            <p:cNvSpPr/>
            <p:nvPr/>
          </p:nvSpPr>
          <p:spPr>
            <a:xfrm>
              <a:off x="1316079" y="3223845"/>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2560</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84" name="Rectangle 83">
            <a:extLst>
              <a:ext uri="{FF2B5EF4-FFF2-40B4-BE49-F238E27FC236}">
                <a16:creationId xmlns:a16="http://schemas.microsoft.com/office/drawing/2014/main" id="{89182DAA-9C91-44B7-95D5-E593701C16AD}"/>
              </a:ext>
            </a:extLst>
          </p:cNvPr>
          <p:cNvSpPr/>
          <p:nvPr/>
        </p:nvSpPr>
        <p:spPr>
          <a:xfrm>
            <a:off x="7535066" y="4698236"/>
            <a:ext cx="632530" cy="1446374"/>
          </a:xfrm>
          <a:prstGeom prst="rect">
            <a:avLst/>
          </a:prstGeom>
          <a:solidFill>
            <a:srgbClr val="107C10"/>
          </a:solid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099" rtl="0" eaLnBrk="1" fontAlgn="auto" latinLnBrk="0" hangingPunct="1">
              <a:lnSpc>
                <a:spcPct val="100000"/>
              </a:lnSpc>
              <a:spcBef>
                <a:spcPts val="0"/>
              </a:spcBef>
              <a:spcAft>
                <a:spcPts val="0"/>
              </a:spcAft>
              <a:buClrTx/>
              <a:buSzTx/>
              <a:buFontTx/>
              <a:buNone/>
              <a:tabLst/>
              <a:defRPr/>
            </a:pPr>
            <a:endParaRPr kumimoji="0" lang="en-US" sz="23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85" name="Rectangle 84">
            <a:extLst>
              <a:ext uri="{FF2B5EF4-FFF2-40B4-BE49-F238E27FC236}">
                <a16:creationId xmlns:a16="http://schemas.microsoft.com/office/drawing/2014/main" id="{2043A746-9ECF-4E30-967A-0752E515241A}"/>
              </a:ext>
            </a:extLst>
          </p:cNvPr>
          <p:cNvSpPr/>
          <p:nvPr/>
        </p:nvSpPr>
        <p:spPr>
          <a:xfrm>
            <a:off x="8466452" y="4696810"/>
            <a:ext cx="304800" cy="1447800"/>
          </a:xfrm>
          <a:prstGeom prst="rect">
            <a:avLst/>
          </a:prstGeom>
          <a:solidFill>
            <a:srgbClr val="5C2D91"/>
          </a:solid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099" rtl="0" eaLnBrk="1" fontAlgn="auto" latinLnBrk="0" hangingPunct="1">
              <a:lnSpc>
                <a:spcPct val="100000"/>
              </a:lnSpc>
              <a:spcBef>
                <a:spcPts val="0"/>
              </a:spcBef>
              <a:spcAft>
                <a:spcPts val="0"/>
              </a:spcAft>
              <a:buClrTx/>
              <a:buSzTx/>
              <a:buFontTx/>
              <a:buNone/>
              <a:tabLst/>
              <a:defRPr/>
            </a:pPr>
            <a:endParaRPr kumimoji="0" lang="en-US" sz="23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86" name="Rectangle 85">
            <a:extLst>
              <a:ext uri="{FF2B5EF4-FFF2-40B4-BE49-F238E27FC236}">
                <a16:creationId xmlns:a16="http://schemas.microsoft.com/office/drawing/2014/main" id="{C6CDF98F-22A9-4BDE-91B1-D79BDFE12B25}"/>
              </a:ext>
            </a:extLst>
          </p:cNvPr>
          <p:cNvSpPr/>
          <p:nvPr/>
        </p:nvSpPr>
        <p:spPr>
          <a:xfrm>
            <a:off x="9381588" y="4696809"/>
            <a:ext cx="304800" cy="1447800"/>
          </a:xfrm>
          <a:prstGeom prst="rect">
            <a:avLst/>
          </a:prstGeom>
          <a:solidFill>
            <a:srgbClr val="D83B01"/>
          </a:solid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099" rtl="0" eaLnBrk="1" fontAlgn="auto" latinLnBrk="0" hangingPunct="1">
              <a:lnSpc>
                <a:spcPct val="100000"/>
              </a:lnSpc>
              <a:spcBef>
                <a:spcPts val="0"/>
              </a:spcBef>
              <a:spcAft>
                <a:spcPts val="0"/>
              </a:spcAft>
              <a:buClrTx/>
              <a:buSzTx/>
              <a:buFontTx/>
              <a:buNone/>
              <a:tabLst/>
              <a:defRPr/>
            </a:pPr>
            <a:endParaRPr kumimoji="0" lang="en-US" sz="2300" b="0" i="0" u="none" strike="noStrike" kern="1200" cap="none" spc="0" normalizeH="0" baseline="0" noProof="0" dirty="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25305840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B752B9-7CB2-44D0-B9DF-CD36BC10319E}"/>
              </a:ext>
            </a:extLst>
          </p:cNvPr>
          <p:cNvSpPr>
            <a:spLocks noGrp="1"/>
          </p:cNvSpPr>
          <p:nvPr>
            <p:ph type="title"/>
          </p:nvPr>
        </p:nvSpPr>
        <p:spPr>
          <a:xfrm>
            <a:off x="274712" y="930351"/>
            <a:ext cx="10790296" cy="917575"/>
          </a:xfrm>
        </p:spPr>
        <p:txBody>
          <a:bodyPr/>
          <a:lstStyle/>
          <a:p>
            <a:r>
              <a:rPr lang="en-US" dirty="0"/>
              <a:t>Create Azure Storage Account : Portal</a:t>
            </a:r>
            <a:endParaRPr lang="fr-CA" dirty="0"/>
          </a:p>
        </p:txBody>
      </p:sp>
      <p:sp>
        <p:nvSpPr>
          <p:cNvPr id="5" name="Rectangle 4">
            <a:extLst>
              <a:ext uri="{FF2B5EF4-FFF2-40B4-BE49-F238E27FC236}">
                <a16:creationId xmlns:a16="http://schemas.microsoft.com/office/drawing/2014/main" id="{9B5DC4DE-A456-49FF-8C03-1881C0D70896}"/>
              </a:ext>
            </a:extLst>
          </p:cNvPr>
          <p:cNvSpPr/>
          <p:nvPr/>
        </p:nvSpPr>
        <p:spPr>
          <a:xfrm>
            <a:off x="274712" y="1847926"/>
            <a:ext cx="11835325" cy="3385542"/>
          </a:xfrm>
          <a:prstGeom prst="rect">
            <a:avLst/>
          </a:prstGeom>
        </p:spPr>
        <p:txBody>
          <a:bodyPr wrap="square">
            <a:spAutoFit/>
          </a:bodyPr>
          <a:lstStyle/>
          <a:p>
            <a:pPr marL="342900" indent="-342900">
              <a:buFont typeface="+mj-lt"/>
              <a:buAutoNum type="arabicPeriod"/>
            </a:pPr>
            <a:r>
              <a:rPr lang="en-US" dirty="0"/>
              <a:t>Sign in to the </a:t>
            </a:r>
            <a:r>
              <a:rPr lang="en-US" dirty="0">
                <a:hlinkClick r:id="rId3"/>
              </a:rPr>
              <a:t>Azure portal</a:t>
            </a:r>
            <a:r>
              <a:rPr lang="en-US" dirty="0"/>
              <a:t>.</a:t>
            </a:r>
          </a:p>
          <a:p>
            <a:pPr marL="342900" indent="-342900">
              <a:buFont typeface="+mj-lt"/>
              <a:buAutoNum type="arabicPeriod"/>
            </a:pPr>
            <a:r>
              <a:rPr lang="en-US" dirty="0"/>
              <a:t>On the Hub menu, select </a:t>
            </a:r>
            <a:r>
              <a:rPr lang="en-US" b="1" dirty="0"/>
              <a:t>New</a:t>
            </a:r>
            <a:r>
              <a:rPr lang="en-US" dirty="0"/>
              <a:t> -&gt; </a:t>
            </a:r>
            <a:r>
              <a:rPr lang="en-US" b="1" dirty="0"/>
              <a:t>Storage</a:t>
            </a:r>
            <a:r>
              <a:rPr lang="en-US" dirty="0"/>
              <a:t> -&gt; </a:t>
            </a:r>
            <a:r>
              <a:rPr lang="en-US" b="1" dirty="0"/>
              <a:t>Storage account</a:t>
            </a:r>
            <a:r>
              <a:rPr lang="en-US" dirty="0"/>
              <a:t>.</a:t>
            </a:r>
          </a:p>
          <a:p>
            <a:pPr marL="342900" indent="-342900">
              <a:buFont typeface="+mj-lt"/>
              <a:buAutoNum type="arabicPeriod"/>
            </a:pPr>
            <a:r>
              <a:rPr lang="en-US" dirty="0"/>
              <a:t>Enter a name for your storage account. </a:t>
            </a:r>
            <a:br>
              <a:rPr lang="en-US" dirty="0"/>
            </a:br>
            <a:r>
              <a:rPr lang="en-US" dirty="0"/>
              <a:t>(the storage account name will be used to address your objects in Azure Storage)</a:t>
            </a:r>
          </a:p>
          <a:p>
            <a:pPr marL="342900" indent="-342900">
              <a:buFont typeface="+mj-lt"/>
              <a:buAutoNum type="arabicPeriod"/>
            </a:pPr>
            <a:r>
              <a:rPr lang="en-US" dirty="0"/>
              <a:t>Select the type of storage account: </a:t>
            </a:r>
            <a:r>
              <a:rPr lang="en-US" b="1" dirty="0"/>
              <a:t>General purpose</a:t>
            </a:r>
          </a:p>
          <a:p>
            <a:pPr marL="342900" indent="-342900">
              <a:buFont typeface="+mj-lt"/>
              <a:buAutoNum type="arabicPeriod"/>
            </a:pPr>
            <a:r>
              <a:rPr lang="en-US" dirty="0"/>
              <a:t>Specify the performance tier: </a:t>
            </a:r>
            <a:r>
              <a:rPr lang="en-US" b="1" dirty="0"/>
              <a:t>Standard</a:t>
            </a:r>
          </a:p>
          <a:p>
            <a:pPr marL="342900" indent="-342900">
              <a:buFont typeface="+mj-lt"/>
              <a:buAutoNum type="arabicPeriod"/>
            </a:pPr>
            <a:r>
              <a:rPr lang="en-US" dirty="0"/>
              <a:t>Select the replication option for the storage account: </a:t>
            </a:r>
            <a:r>
              <a:rPr lang="en-US" b="1" dirty="0"/>
              <a:t>LRS</a:t>
            </a:r>
          </a:p>
          <a:p>
            <a:pPr marL="342900" indent="-342900">
              <a:buFont typeface="+mj-lt"/>
              <a:buAutoNum type="arabicPeriod"/>
            </a:pPr>
            <a:r>
              <a:rPr lang="en-US" dirty="0"/>
              <a:t>Select the subscription in which you want to create the new storage account.</a:t>
            </a:r>
          </a:p>
          <a:p>
            <a:pPr marL="342900" indent="-342900">
              <a:buFont typeface="+mj-lt"/>
              <a:buAutoNum type="arabicPeriod"/>
            </a:pPr>
            <a:r>
              <a:rPr lang="en-US" dirty="0"/>
              <a:t>Specify a new resource group or select an existing resource group. </a:t>
            </a:r>
          </a:p>
          <a:p>
            <a:pPr marL="342900" indent="-342900">
              <a:buFont typeface="+mj-lt"/>
              <a:buAutoNum type="arabicPeriod"/>
            </a:pPr>
            <a:r>
              <a:rPr lang="en-US" dirty="0"/>
              <a:t>Select the geographic location for your storage account. </a:t>
            </a:r>
          </a:p>
          <a:p>
            <a:pPr marL="342900" indent="-342900">
              <a:buFont typeface="+mj-lt"/>
              <a:buAutoNum type="arabicPeriod"/>
            </a:pPr>
            <a:r>
              <a:rPr lang="en-US" dirty="0"/>
              <a:t>Click </a:t>
            </a:r>
            <a:r>
              <a:rPr lang="en-US" b="1" dirty="0"/>
              <a:t>Create</a:t>
            </a:r>
            <a:r>
              <a:rPr lang="en-US" dirty="0"/>
              <a:t> to create the storage account.</a:t>
            </a:r>
            <a:endParaRPr lang="en-US" sz="1600" dirty="0">
              <a:hlinkClick r:id="rId4"/>
            </a:endParaRPr>
          </a:p>
          <a:p>
            <a:pPr algn="r"/>
            <a:r>
              <a:rPr lang="en-US" sz="1600" dirty="0">
                <a:hlinkClick r:id="rId4"/>
              </a:rPr>
              <a:t>docs.microsoft.com/</a:t>
            </a:r>
            <a:r>
              <a:rPr lang="en-US" sz="1600" dirty="0" err="1">
                <a:hlinkClick r:id="rId4"/>
              </a:rPr>
              <a:t>en</a:t>
            </a:r>
            <a:r>
              <a:rPr lang="en-US" sz="1600" dirty="0">
                <a:hlinkClick r:id="rId4"/>
              </a:rPr>
              <a:t>-us/azure/storage/storage-create-storage-account</a:t>
            </a:r>
            <a:endParaRPr lang="fr-CA" sz="1600" dirty="0"/>
          </a:p>
        </p:txBody>
      </p:sp>
    </p:spTree>
    <p:extLst>
      <p:ext uri="{BB962C8B-B14F-4D97-AF65-F5344CB8AC3E}">
        <p14:creationId xmlns:p14="http://schemas.microsoft.com/office/powerpoint/2010/main" val="31574061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B752B9-7CB2-44D0-B9DF-CD36BC10319E}"/>
              </a:ext>
            </a:extLst>
          </p:cNvPr>
          <p:cNvSpPr>
            <a:spLocks noGrp="1"/>
          </p:cNvSpPr>
          <p:nvPr>
            <p:ph type="title"/>
          </p:nvPr>
        </p:nvSpPr>
        <p:spPr>
          <a:xfrm>
            <a:off x="274712" y="930351"/>
            <a:ext cx="10567459" cy="917575"/>
          </a:xfrm>
        </p:spPr>
        <p:txBody>
          <a:bodyPr/>
          <a:lstStyle/>
          <a:p>
            <a:r>
              <a:rPr lang="en-US" dirty="0"/>
              <a:t>Create Azure Storage Account: CLI 2.0</a:t>
            </a:r>
            <a:endParaRPr lang="fr-CA" dirty="0"/>
          </a:p>
        </p:txBody>
      </p:sp>
      <p:sp>
        <p:nvSpPr>
          <p:cNvPr id="5" name="Rectangle 4">
            <a:extLst>
              <a:ext uri="{FF2B5EF4-FFF2-40B4-BE49-F238E27FC236}">
                <a16:creationId xmlns:a16="http://schemas.microsoft.com/office/drawing/2014/main" id="{9B5DC4DE-A456-49FF-8C03-1881C0D70896}"/>
              </a:ext>
            </a:extLst>
          </p:cNvPr>
          <p:cNvSpPr/>
          <p:nvPr/>
        </p:nvSpPr>
        <p:spPr>
          <a:xfrm>
            <a:off x="274712" y="1847926"/>
            <a:ext cx="11749307" cy="2800767"/>
          </a:xfrm>
          <a:prstGeom prst="rect">
            <a:avLst/>
          </a:prstGeom>
        </p:spPr>
        <p:txBody>
          <a:bodyPr wrap="none">
            <a:spAutoFit/>
          </a:bodyPr>
          <a:lstStyle/>
          <a:p>
            <a:r>
              <a:rPr lang="en-US" sz="1600" dirty="0" err="1"/>
              <a:t>az</a:t>
            </a:r>
            <a:r>
              <a:rPr lang="en-US" sz="1600" dirty="0"/>
              <a:t> login</a:t>
            </a:r>
          </a:p>
          <a:p>
            <a:endParaRPr lang="en-US" sz="1600" dirty="0"/>
          </a:p>
          <a:p>
            <a:r>
              <a:rPr lang="en-US" sz="1600" dirty="0" err="1"/>
              <a:t>az</a:t>
            </a:r>
            <a:r>
              <a:rPr lang="en-US" sz="1600" dirty="0"/>
              <a:t> account list</a:t>
            </a:r>
          </a:p>
          <a:p>
            <a:endParaRPr lang="en-US" sz="1600" dirty="0"/>
          </a:p>
          <a:p>
            <a:r>
              <a:rPr lang="en-US" sz="1600" dirty="0" err="1"/>
              <a:t>az</a:t>
            </a:r>
            <a:r>
              <a:rPr lang="en-US" sz="1600" dirty="0"/>
              <a:t> account set --subscription ‘MSDN MVP’</a:t>
            </a:r>
          </a:p>
          <a:p>
            <a:endParaRPr lang="fr-CA" sz="1600" dirty="0"/>
          </a:p>
          <a:p>
            <a:r>
              <a:rPr lang="fr-CA" sz="1600" dirty="0" err="1"/>
              <a:t>az</a:t>
            </a:r>
            <a:r>
              <a:rPr lang="fr-CA" sz="1600" dirty="0"/>
              <a:t> group </a:t>
            </a:r>
            <a:r>
              <a:rPr lang="fr-CA" sz="1600" dirty="0" err="1"/>
              <a:t>create</a:t>
            </a:r>
            <a:r>
              <a:rPr lang="fr-CA" sz="1600" dirty="0"/>
              <a:t> --</a:t>
            </a:r>
            <a:r>
              <a:rPr lang="fr-CA" sz="1600" dirty="0" err="1"/>
              <a:t>name</a:t>
            </a:r>
            <a:r>
              <a:rPr lang="fr-CA" sz="1600" dirty="0"/>
              <a:t> </a:t>
            </a:r>
            <a:r>
              <a:rPr lang="fr-CA" sz="1600" dirty="0" err="1"/>
              <a:t>demo</a:t>
            </a:r>
            <a:r>
              <a:rPr lang="fr-CA" sz="1600" dirty="0"/>
              <a:t> --location </a:t>
            </a:r>
            <a:r>
              <a:rPr lang="fr-CA" sz="1600" dirty="0" err="1"/>
              <a:t>canadaeast</a:t>
            </a:r>
            <a:br>
              <a:rPr lang="fr-CA" sz="1600" dirty="0"/>
            </a:br>
            <a:endParaRPr lang="fr-CA" sz="1600" dirty="0"/>
          </a:p>
          <a:p>
            <a:r>
              <a:rPr lang="en-US" sz="1600" dirty="0" err="1"/>
              <a:t>az</a:t>
            </a:r>
            <a:r>
              <a:rPr lang="en-US" sz="1600" dirty="0"/>
              <a:t> storage account create  --resource-group demo --location </a:t>
            </a:r>
            <a:r>
              <a:rPr lang="en-US" sz="1600" dirty="0" err="1"/>
              <a:t>canadaeast</a:t>
            </a:r>
            <a:r>
              <a:rPr lang="en-US" sz="1600" dirty="0"/>
              <a:t> --name </a:t>
            </a:r>
            <a:r>
              <a:rPr lang="en-US" sz="1600" dirty="0" err="1"/>
              <a:t>gabdemosa</a:t>
            </a:r>
            <a:r>
              <a:rPr lang="en-US" sz="1600" dirty="0"/>
              <a:t> --</a:t>
            </a:r>
            <a:r>
              <a:rPr lang="en-US" sz="1600" dirty="0" err="1"/>
              <a:t>sku</a:t>
            </a:r>
            <a:r>
              <a:rPr lang="en-US" sz="1600" dirty="0"/>
              <a:t> </a:t>
            </a:r>
            <a:r>
              <a:rPr lang="en-US" sz="1600" dirty="0" err="1"/>
              <a:t>Standard_LRS</a:t>
            </a:r>
            <a:r>
              <a:rPr lang="en-US" sz="1600" dirty="0"/>
              <a:t> --kind Storage</a:t>
            </a:r>
          </a:p>
          <a:p>
            <a:endParaRPr lang="en-US" sz="1600" dirty="0"/>
          </a:p>
          <a:p>
            <a:r>
              <a:rPr lang="en-US" sz="1600" dirty="0" err="1"/>
              <a:t>az</a:t>
            </a:r>
            <a:r>
              <a:rPr lang="en-US" sz="1600" dirty="0"/>
              <a:t> storage account show-connection-string --resource-group demo --name </a:t>
            </a:r>
            <a:r>
              <a:rPr lang="en-US" sz="1600" dirty="0" err="1"/>
              <a:t>gabdemosa</a:t>
            </a:r>
            <a:endParaRPr lang="fr-CA" sz="1600" dirty="0"/>
          </a:p>
        </p:txBody>
      </p:sp>
    </p:spTree>
    <p:extLst>
      <p:ext uri="{BB962C8B-B14F-4D97-AF65-F5344CB8AC3E}">
        <p14:creationId xmlns:p14="http://schemas.microsoft.com/office/powerpoint/2010/main" val="20376934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algn="l"/>
            <a:r>
              <a:rPr lang="en-US" sz="4000" dirty="0"/>
              <a:t>We will capture text that is entered in a web form. Next we will encapsulate the text in a message that is then be submitted to an Azure Storage Queue. This way, we can accept an unpredictable amount of messages. Each message then will be processed asynchronously for sentiment analysis. </a:t>
            </a:r>
            <a:endParaRPr lang="fr-CA" sz="4000" dirty="0"/>
          </a:p>
        </p:txBody>
      </p:sp>
    </p:spTree>
    <p:extLst>
      <p:ext uri="{BB962C8B-B14F-4D97-AF65-F5344CB8AC3E}">
        <p14:creationId xmlns:p14="http://schemas.microsoft.com/office/powerpoint/2010/main" val="370688370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Queue-Based Load Leveling</a:t>
            </a:r>
            <a:endParaRPr lang="fr-CA" dirty="0"/>
          </a:p>
        </p:txBody>
      </p:sp>
      <p:pic>
        <p:nvPicPr>
          <p:cNvPr id="4" name="Picture 3">
            <a:extLst>
              <a:ext uri="{FF2B5EF4-FFF2-40B4-BE49-F238E27FC236}">
                <a16:creationId xmlns:a16="http://schemas.microsoft.com/office/drawing/2014/main" id="{9F9ECE3C-ABEB-4156-B1B7-D268D07069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1737" y="2143125"/>
            <a:ext cx="7248525" cy="2571750"/>
          </a:xfrm>
          <a:prstGeom prst="rect">
            <a:avLst/>
          </a:prstGeom>
        </p:spPr>
      </p:pic>
    </p:spTree>
    <p:extLst>
      <p:ext uri="{BB962C8B-B14F-4D97-AF65-F5344CB8AC3E}">
        <p14:creationId xmlns:p14="http://schemas.microsoft.com/office/powerpoint/2010/main" val="346954177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a:extLst>
              <a:ext uri="{FF2B5EF4-FFF2-40B4-BE49-F238E27FC236}">
                <a16:creationId xmlns:a16="http://schemas.microsoft.com/office/drawing/2014/main" id="{725847EB-7A82-4F6C-A8E5-1DF5FA52817C}"/>
              </a:ext>
            </a:extLst>
          </p:cNvPr>
          <p:cNvSpPr>
            <a:spLocks noGrp="1"/>
          </p:cNvSpPr>
          <p:nvPr/>
        </p:nvSpPr>
        <p:spPr>
          <a:xfrm>
            <a:off x="72470" y="276792"/>
            <a:ext cx="11889564" cy="1093729"/>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bg1"/>
                </a:solidFill>
                <a:effectLst/>
                <a:uLnTx/>
                <a:uFillTx/>
                <a:latin typeface="Segoe UI Light"/>
                <a:ea typeface="+mn-ea"/>
                <a:cs typeface="Segoe UI" pitchFamily="34" charset="0"/>
              </a:rPr>
              <a:t>Azure Storage Services</a:t>
            </a:r>
          </a:p>
        </p:txBody>
      </p:sp>
      <p:sp>
        <p:nvSpPr>
          <p:cNvPr id="264" name="Rectangle 263">
            <a:extLst>
              <a:ext uri="{FF2B5EF4-FFF2-40B4-BE49-F238E27FC236}">
                <a16:creationId xmlns:a16="http://schemas.microsoft.com/office/drawing/2014/main" id="{1A89CEAD-911E-43F4-90D3-F8C010BA531A}"/>
              </a:ext>
            </a:extLst>
          </p:cNvPr>
          <p:cNvSpPr/>
          <p:nvPr/>
        </p:nvSpPr>
        <p:spPr bwMode="auto">
          <a:xfrm>
            <a:off x="2551965"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Files</a:t>
            </a:r>
          </a:p>
          <a:p>
            <a:pPr marL="0" marR="0" lvl="0" indent="0" algn="l" defTabSz="856764"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Semilight"/>
                <a:ea typeface="Segoe UI" pitchFamily="34" charset="0"/>
                <a:cs typeface="Segoe UI" pitchFamily="34" charset="0"/>
              </a:rPr>
              <a:t>Fully Managed File Shares in the Cloud</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SMB and REST access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“Lift and shift” legacy apps</a:t>
            </a:r>
          </a:p>
        </p:txBody>
      </p:sp>
      <p:sp>
        <p:nvSpPr>
          <p:cNvPr id="265" name="Rectangle 264">
            <a:extLst>
              <a:ext uri="{FF2B5EF4-FFF2-40B4-BE49-F238E27FC236}">
                <a16:creationId xmlns:a16="http://schemas.microsoft.com/office/drawing/2014/main" id="{C6266CBA-6B5E-48A9-B162-20ADBAB97CB8}"/>
              </a:ext>
            </a:extLst>
          </p:cNvPr>
          <p:cNvSpPr/>
          <p:nvPr/>
        </p:nvSpPr>
        <p:spPr bwMode="auto">
          <a:xfrm>
            <a:off x="178107"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rPr>
              <a:t>Disks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rPr>
              <a:t>Persistent disks for Azure IaaS VMs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lang="en-US" sz="1600" dirty="0">
                <a:solidFill>
                  <a:schemeClr val="bg1"/>
                </a:solidFill>
                <a:latin typeface="Segoe UI"/>
                <a:ea typeface="Segoe UI" pitchFamily="34" charset="0"/>
                <a:cs typeface="Segoe UI" pitchFamily="34" charset="0"/>
              </a:rPr>
              <a:t>Unmanaged Disks</a:t>
            </a:r>
          </a:p>
          <a:p>
            <a:pPr marL="0" marR="0" lvl="0" indent="0" algn="l" defTabSz="856859" rtl="0" eaLnBrk="1" fontAlgn="base" latinLnBrk="0" hangingPunct="1">
              <a:lnSpc>
                <a:spcPct val="100000"/>
              </a:lnSpc>
              <a:spcBef>
                <a:spcPct val="0"/>
              </a:spcBef>
              <a:spcAft>
                <a:spcPct val="0"/>
              </a:spcAft>
              <a:buClrTx/>
              <a:buSzTx/>
              <a:buFontTx/>
              <a:buNone/>
              <a:tabLst/>
              <a:defRPr/>
            </a:pPr>
            <a:r>
              <a:rPr lang="en-US" sz="1600" dirty="0">
                <a:solidFill>
                  <a:schemeClr val="bg1"/>
                </a:solidFill>
                <a:latin typeface="Segoe UI"/>
                <a:ea typeface="Segoe UI" pitchFamily="34" charset="0"/>
                <a:cs typeface="Segoe UI" pitchFamily="34" charset="0"/>
              </a:rPr>
              <a:t>Managed Disks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endParaRPr>
          </a:p>
          <a:p>
            <a:pPr lvl="1" defTabSz="856859" fontAlgn="base">
              <a:spcBef>
                <a:spcPct val="0"/>
              </a:spcBef>
              <a:spcAft>
                <a:spcPct val="0"/>
              </a:spcAft>
              <a:defRPr/>
            </a:pPr>
            <a:r>
              <a:rPr kumimoji="0" lang="en-US" sz="14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rPr>
              <a:t>Premium Storage Disks option: SSD based, high IOPS, low latency</a:t>
            </a:r>
          </a:p>
        </p:txBody>
      </p:sp>
      <p:sp>
        <p:nvSpPr>
          <p:cNvPr id="266" name="Rectangle 265">
            <a:extLst>
              <a:ext uri="{FF2B5EF4-FFF2-40B4-BE49-F238E27FC236}">
                <a16:creationId xmlns:a16="http://schemas.microsoft.com/office/drawing/2014/main" id="{132104DA-20CB-4824-8391-D33A01356F91}"/>
              </a:ext>
            </a:extLst>
          </p:cNvPr>
          <p:cNvSpPr/>
          <p:nvPr/>
        </p:nvSpPr>
        <p:spPr bwMode="auto">
          <a:xfrm>
            <a:off x="178107" y="5732932"/>
            <a:ext cx="11827158" cy="946248"/>
          </a:xfrm>
          <a:prstGeom prst="rect">
            <a:avLst/>
          </a:prstGeom>
          <a:solidFill>
            <a:srgbClr val="002050"/>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ctr"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856859"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Built on a unified Distributed Storage System</a:t>
            </a:r>
          </a:p>
          <a:p>
            <a:pPr marL="0" marR="0" lvl="0" indent="0" algn="ctr" defTabSz="85685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Durability, Encryption at Rest, Strongly Consistent Replication, Fault Tolerance, Auto Load-Balancing</a:t>
            </a:r>
            <a:endPar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67" name="Group 266">
            <a:extLst>
              <a:ext uri="{FF2B5EF4-FFF2-40B4-BE49-F238E27FC236}">
                <a16:creationId xmlns:a16="http://schemas.microsoft.com/office/drawing/2014/main" id="{98F52BF1-B9DE-44E8-8656-8043D4B8B076}"/>
              </a:ext>
            </a:extLst>
          </p:cNvPr>
          <p:cNvGrpSpPr/>
          <p:nvPr/>
        </p:nvGrpSpPr>
        <p:grpSpPr>
          <a:xfrm>
            <a:off x="-53258" y="1192780"/>
            <a:ext cx="5500947" cy="1394482"/>
            <a:chOff x="148911" y="1211262"/>
            <a:chExt cx="5500947" cy="1394482"/>
          </a:xfrm>
        </p:grpSpPr>
        <p:sp>
          <p:nvSpPr>
            <p:cNvPr id="290" name="Rectangle 289">
              <a:extLst>
                <a:ext uri="{FF2B5EF4-FFF2-40B4-BE49-F238E27FC236}">
                  <a16:creationId xmlns:a16="http://schemas.microsoft.com/office/drawing/2014/main" id="{16D79BED-6659-4334-9C35-0E84F5408A36}"/>
                </a:ext>
              </a:extLst>
            </p:cNvPr>
            <p:cNvSpPr/>
            <p:nvPr/>
          </p:nvSpPr>
          <p:spPr bwMode="auto">
            <a:xfrm>
              <a:off x="380276" y="1211262"/>
              <a:ext cx="4705578" cy="1258715"/>
            </a:xfrm>
            <a:prstGeom prst="rect">
              <a:avLst/>
            </a:prstGeom>
            <a:solidFill>
              <a:schemeClr val="bg1"/>
            </a:solidFill>
            <a:ln w="9525" cap="flat" cmpd="sng" algn="ctr">
              <a:noFill/>
              <a:prstDash val="solid"/>
              <a:headEnd type="none" w="med" len="med"/>
              <a:tailEnd type="none" w="med" len="med"/>
            </a:ln>
            <a:effectLst/>
          </p:spPr>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932597" rtl="0" eaLnBrk="1" fontAlgn="auto" latinLnBrk="0" hangingPunct="1">
                <a:lnSpc>
                  <a:spcPct val="90000"/>
                </a:lnSpc>
                <a:spcBef>
                  <a:spcPts val="0"/>
                </a:spcBef>
                <a:spcAft>
                  <a:spcPts val="0"/>
                </a:spcAft>
                <a:buClrTx/>
                <a:buSzTx/>
                <a:buFontTx/>
                <a:buNone/>
                <a:tabLst/>
                <a:defRPr/>
              </a:pPr>
              <a:r>
                <a:rPr kumimoji="0" lang="en-US" sz="2800" b="1" i="0" u="none" strike="noStrike" kern="0" cap="none" spc="-30" normalizeH="0" baseline="0" noProof="0" dirty="0">
                  <a:ln w="3175">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IaaS</a:t>
              </a:r>
            </a:p>
          </p:txBody>
        </p:sp>
        <p:grpSp>
          <p:nvGrpSpPr>
            <p:cNvPr id="291" name="Group 290">
              <a:extLst>
                <a:ext uri="{FF2B5EF4-FFF2-40B4-BE49-F238E27FC236}">
                  <a16:creationId xmlns:a16="http://schemas.microsoft.com/office/drawing/2014/main" id="{88ADB6D8-8C98-4323-942B-AA177B463B16}"/>
                </a:ext>
              </a:extLst>
            </p:cNvPr>
            <p:cNvGrpSpPr/>
            <p:nvPr/>
          </p:nvGrpSpPr>
          <p:grpSpPr>
            <a:xfrm>
              <a:off x="1209908" y="1673113"/>
              <a:ext cx="2377141" cy="932631"/>
              <a:chOff x="8107511" y="4954363"/>
              <a:chExt cx="2377141" cy="932631"/>
            </a:xfrm>
          </p:grpSpPr>
          <p:sp>
            <p:nvSpPr>
              <p:cNvPr id="298" name="TextBox 45">
                <a:extLst>
                  <a:ext uri="{FF2B5EF4-FFF2-40B4-BE49-F238E27FC236}">
                    <a16:creationId xmlns:a16="http://schemas.microsoft.com/office/drawing/2014/main" id="{5AC7A7EE-A834-4F15-89ED-D6FBA994AF55}"/>
                  </a:ext>
                </a:extLst>
              </p:cNvPr>
              <p:cNvSpPr txBox="1"/>
              <p:nvPr/>
            </p:nvSpPr>
            <p:spPr>
              <a:xfrm>
                <a:off x="8107511" y="5139811"/>
                <a:ext cx="2377141"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Virtual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machines</a:t>
                </a:r>
              </a:p>
            </p:txBody>
          </p:sp>
          <p:sp>
            <p:nvSpPr>
              <p:cNvPr id="299" name="Freeform 30">
                <a:extLst>
                  <a:ext uri="{FF2B5EF4-FFF2-40B4-BE49-F238E27FC236}">
                    <a16:creationId xmlns:a16="http://schemas.microsoft.com/office/drawing/2014/main" id="{15E3E8A0-8FD7-4335-A95B-CF54588A32BF}"/>
                  </a:ext>
                </a:extLst>
              </p:cNvPr>
              <p:cNvSpPr>
                <a:spLocks noChangeAspect="1" noEditPoints="1"/>
              </p:cNvSpPr>
              <p:nvPr/>
            </p:nvSpPr>
            <p:spPr bwMode="auto">
              <a:xfrm>
                <a:off x="9345141" y="4954363"/>
                <a:ext cx="376358" cy="211739"/>
              </a:xfrm>
              <a:custGeom>
                <a:avLst/>
                <a:gdLst>
                  <a:gd name="T0" fmla="*/ 155 w 259"/>
                  <a:gd name="T1" fmla="*/ 53 h 143"/>
                  <a:gd name="T2" fmla="*/ 146 w 259"/>
                  <a:gd name="T3" fmla="*/ 56 h 143"/>
                  <a:gd name="T4" fmla="*/ 146 w 259"/>
                  <a:gd name="T5" fmla="*/ 55 h 143"/>
                  <a:gd name="T6" fmla="*/ 130 w 259"/>
                  <a:gd name="T7" fmla="*/ 44 h 143"/>
                  <a:gd name="T8" fmla="*/ 113 w 259"/>
                  <a:gd name="T9" fmla="*/ 58 h 143"/>
                  <a:gd name="T10" fmla="*/ 113 w 259"/>
                  <a:gd name="T11" fmla="*/ 60 h 143"/>
                  <a:gd name="T12" fmla="*/ 112 w 259"/>
                  <a:gd name="T13" fmla="*/ 60 h 143"/>
                  <a:gd name="T14" fmla="*/ 102 w 259"/>
                  <a:gd name="T15" fmla="*/ 69 h 143"/>
                  <a:gd name="T16" fmla="*/ 110 w 259"/>
                  <a:gd name="T17" fmla="*/ 79 h 143"/>
                  <a:gd name="T18" fmla="*/ 112 w 259"/>
                  <a:gd name="T19" fmla="*/ 79 h 143"/>
                  <a:gd name="T20" fmla="*/ 155 w 259"/>
                  <a:gd name="T21" fmla="*/ 79 h 143"/>
                  <a:gd name="T22" fmla="*/ 168 w 259"/>
                  <a:gd name="T23" fmla="*/ 66 h 143"/>
                  <a:gd name="T24" fmla="*/ 155 w 259"/>
                  <a:gd name="T25" fmla="*/ 53 h 143"/>
                  <a:gd name="T26" fmla="*/ 34 w 259"/>
                  <a:gd name="T27" fmla="*/ 0 h 143"/>
                  <a:gd name="T28" fmla="*/ 34 w 259"/>
                  <a:gd name="T29" fmla="*/ 126 h 143"/>
                  <a:gd name="T30" fmla="*/ 230 w 259"/>
                  <a:gd name="T31" fmla="*/ 126 h 143"/>
                  <a:gd name="T32" fmla="*/ 230 w 259"/>
                  <a:gd name="T33" fmla="*/ 0 h 143"/>
                  <a:gd name="T34" fmla="*/ 34 w 259"/>
                  <a:gd name="T35" fmla="*/ 0 h 143"/>
                  <a:gd name="T36" fmla="*/ 221 w 259"/>
                  <a:gd name="T37" fmla="*/ 118 h 143"/>
                  <a:gd name="T38" fmla="*/ 42 w 259"/>
                  <a:gd name="T39" fmla="*/ 118 h 143"/>
                  <a:gd name="T40" fmla="*/ 42 w 259"/>
                  <a:gd name="T41" fmla="*/ 8 h 143"/>
                  <a:gd name="T42" fmla="*/ 221 w 259"/>
                  <a:gd name="T43" fmla="*/ 8 h 143"/>
                  <a:gd name="T44" fmla="*/ 221 w 259"/>
                  <a:gd name="T45" fmla="*/ 118 h 143"/>
                  <a:gd name="T46" fmla="*/ 150 w 259"/>
                  <a:gd name="T47" fmla="*/ 132 h 143"/>
                  <a:gd name="T48" fmla="*/ 150 w 259"/>
                  <a:gd name="T49" fmla="*/ 135 h 143"/>
                  <a:gd name="T50" fmla="*/ 114 w 259"/>
                  <a:gd name="T51" fmla="*/ 135 h 143"/>
                  <a:gd name="T52" fmla="*/ 114 w 259"/>
                  <a:gd name="T53" fmla="*/ 132 h 143"/>
                  <a:gd name="T54" fmla="*/ 4 w 259"/>
                  <a:gd name="T55" fmla="*/ 132 h 143"/>
                  <a:gd name="T56" fmla="*/ 12 w 259"/>
                  <a:gd name="T57" fmla="*/ 143 h 143"/>
                  <a:gd name="T58" fmla="*/ 251 w 259"/>
                  <a:gd name="T59" fmla="*/ 143 h 143"/>
                  <a:gd name="T60" fmla="*/ 259 w 259"/>
                  <a:gd name="T61" fmla="*/ 132 h 143"/>
                  <a:gd name="T62" fmla="*/ 150 w 259"/>
                  <a:gd name="T63" fmla="*/ 132 h 143"/>
                  <a:gd name="T64" fmla="*/ 150 w 259"/>
                  <a:gd name="T65" fmla="*/ 13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9" h="143">
                    <a:moveTo>
                      <a:pt x="155" y="53"/>
                    </a:moveTo>
                    <a:cubicBezTo>
                      <a:pt x="152" y="53"/>
                      <a:pt x="149" y="54"/>
                      <a:pt x="146" y="56"/>
                    </a:cubicBezTo>
                    <a:cubicBezTo>
                      <a:pt x="146" y="55"/>
                      <a:pt x="146" y="55"/>
                      <a:pt x="146" y="55"/>
                    </a:cubicBezTo>
                    <a:cubicBezTo>
                      <a:pt x="143" y="49"/>
                      <a:pt x="137" y="44"/>
                      <a:pt x="130" y="44"/>
                    </a:cubicBezTo>
                    <a:cubicBezTo>
                      <a:pt x="122" y="44"/>
                      <a:pt x="115" y="50"/>
                      <a:pt x="113" y="58"/>
                    </a:cubicBezTo>
                    <a:cubicBezTo>
                      <a:pt x="113" y="60"/>
                      <a:pt x="113" y="60"/>
                      <a:pt x="113" y="60"/>
                    </a:cubicBezTo>
                    <a:cubicBezTo>
                      <a:pt x="112" y="60"/>
                      <a:pt x="112" y="60"/>
                      <a:pt x="112" y="60"/>
                    </a:cubicBezTo>
                    <a:cubicBezTo>
                      <a:pt x="107" y="60"/>
                      <a:pt x="102" y="64"/>
                      <a:pt x="102" y="69"/>
                    </a:cubicBezTo>
                    <a:cubicBezTo>
                      <a:pt x="102" y="74"/>
                      <a:pt x="106" y="78"/>
                      <a:pt x="110" y="79"/>
                    </a:cubicBezTo>
                    <a:cubicBezTo>
                      <a:pt x="112" y="79"/>
                      <a:pt x="112" y="79"/>
                      <a:pt x="112" y="79"/>
                    </a:cubicBezTo>
                    <a:cubicBezTo>
                      <a:pt x="155" y="79"/>
                      <a:pt x="155" y="79"/>
                      <a:pt x="155" y="79"/>
                    </a:cubicBezTo>
                    <a:cubicBezTo>
                      <a:pt x="162" y="79"/>
                      <a:pt x="168" y="73"/>
                      <a:pt x="168" y="66"/>
                    </a:cubicBezTo>
                    <a:cubicBezTo>
                      <a:pt x="168" y="59"/>
                      <a:pt x="162" y="53"/>
                      <a:pt x="155" y="53"/>
                    </a:cubicBezTo>
                    <a:close/>
                    <a:moveTo>
                      <a:pt x="34" y="0"/>
                    </a:moveTo>
                    <a:cubicBezTo>
                      <a:pt x="34" y="126"/>
                      <a:pt x="34" y="126"/>
                      <a:pt x="34" y="126"/>
                    </a:cubicBezTo>
                    <a:cubicBezTo>
                      <a:pt x="230" y="126"/>
                      <a:pt x="230" y="126"/>
                      <a:pt x="230" y="126"/>
                    </a:cubicBezTo>
                    <a:cubicBezTo>
                      <a:pt x="230" y="0"/>
                      <a:pt x="230" y="0"/>
                      <a:pt x="230" y="0"/>
                    </a:cubicBezTo>
                    <a:lnTo>
                      <a:pt x="34" y="0"/>
                    </a:lnTo>
                    <a:close/>
                    <a:moveTo>
                      <a:pt x="221" y="118"/>
                    </a:moveTo>
                    <a:cubicBezTo>
                      <a:pt x="42" y="118"/>
                      <a:pt x="42" y="118"/>
                      <a:pt x="42" y="118"/>
                    </a:cubicBezTo>
                    <a:cubicBezTo>
                      <a:pt x="42" y="8"/>
                      <a:pt x="42" y="8"/>
                      <a:pt x="42" y="8"/>
                    </a:cubicBezTo>
                    <a:cubicBezTo>
                      <a:pt x="221" y="8"/>
                      <a:pt x="221" y="8"/>
                      <a:pt x="221" y="8"/>
                    </a:cubicBezTo>
                    <a:cubicBezTo>
                      <a:pt x="221" y="118"/>
                      <a:pt x="221" y="118"/>
                      <a:pt x="221" y="118"/>
                    </a:cubicBezTo>
                    <a:close/>
                    <a:moveTo>
                      <a:pt x="150" y="132"/>
                    </a:moveTo>
                    <a:cubicBezTo>
                      <a:pt x="150" y="133"/>
                      <a:pt x="150" y="135"/>
                      <a:pt x="150" y="135"/>
                    </a:cubicBezTo>
                    <a:cubicBezTo>
                      <a:pt x="114" y="135"/>
                      <a:pt x="114" y="135"/>
                      <a:pt x="114" y="135"/>
                    </a:cubicBezTo>
                    <a:cubicBezTo>
                      <a:pt x="114" y="132"/>
                      <a:pt x="114" y="132"/>
                      <a:pt x="114" y="132"/>
                    </a:cubicBezTo>
                    <a:cubicBezTo>
                      <a:pt x="0" y="132"/>
                      <a:pt x="4" y="132"/>
                      <a:pt x="4" y="132"/>
                    </a:cubicBezTo>
                    <a:cubicBezTo>
                      <a:pt x="12" y="143"/>
                      <a:pt x="12" y="143"/>
                      <a:pt x="12" y="143"/>
                    </a:cubicBezTo>
                    <a:cubicBezTo>
                      <a:pt x="251" y="143"/>
                      <a:pt x="251" y="143"/>
                      <a:pt x="251" y="143"/>
                    </a:cubicBezTo>
                    <a:cubicBezTo>
                      <a:pt x="259" y="132"/>
                      <a:pt x="259" y="132"/>
                      <a:pt x="259" y="132"/>
                    </a:cubicBezTo>
                    <a:cubicBezTo>
                      <a:pt x="150" y="132"/>
                      <a:pt x="150" y="132"/>
                      <a:pt x="150" y="132"/>
                    </a:cubicBezTo>
                    <a:cubicBezTo>
                      <a:pt x="150" y="132"/>
                      <a:pt x="150" y="132"/>
                      <a:pt x="150" y="132"/>
                    </a:cubicBezTo>
                    <a:close/>
                  </a:path>
                </a:pathLst>
              </a:custGeom>
              <a:solidFill>
                <a:srgbClr val="353535"/>
              </a:solidFill>
              <a:ln>
                <a:noFill/>
              </a:ln>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grpSp>
        <p:grpSp>
          <p:nvGrpSpPr>
            <p:cNvPr id="292" name="Group 291">
              <a:extLst>
                <a:ext uri="{FF2B5EF4-FFF2-40B4-BE49-F238E27FC236}">
                  <a16:creationId xmlns:a16="http://schemas.microsoft.com/office/drawing/2014/main" id="{01256D92-5F71-48E8-9F1A-FA1C00F99868}"/>
                </a:ext>
              </a:extLst>
            </p:cNvPr>
            <p:cNvGrpSpPr/>
            <p:nvPr/>
          </p:nvGrpSpPr>
          <p:grpSpPr>
            <a:xfrm>
              <a:off x="148911" y="1742616"/>
              <a:ext cx="1718120" cy="793625"/>
              <a:chOff x="7270490" y="4989638"/>
              <a:chExt cx="1718120" cy="793625"/>
            </a:xfrm>
          </p:grpSpPr>
          <p:sp>
            <p:nvSpPr>
              <p:cNvPr id="296" name="Freeform 21">
                <a:extLst>
                  <a:ext uri="{FF2B5EF4-FFF2-40B4-BE49-F238E27FC236}">
                    <a16:creationId xmlns:a16="http://schemas.microsoft.com/office/drawing/2014/main" id="{B7F21D3F-E336-4FE2-A4F5-6445330FEE69}"/>
                  </a:ext>
                </a:extLst>
              </p:cNvPr>
              <p:cNvSpPr>
                <a:spLocks noChangeAspect="1" noEditPoints="1"/>
              </p:cNvSpPr>
              <p:nvPr/>
            </p:nvSpPr>
            <p:spPr bwMode="auto">
              <a:xfrm>
                <a:off x="8164456" y="4989638"/>
                <a:ext cx="223248" cy="192242"/>
              </a:xfrm>
              <a:custGeom>
                <a:avLst/>
                <a:gdLst>
                  <a:gd name="T0" fmla="*/ 143 w 288"/>
                  <a:gd name="T1" fmla="*/ 175 h 248"/>
                  <a:gd name="T2" fmla="*/ 3 w 288"/>
                  <a:gd name="T3" fmla="*/ 139 h 248"/>
                  <a:gd name="T4" fmla="*/ 3 w 288"/>
                  <a:gd name="T5" fmla="*/ 117 h 248"/>
                  <a:gd name="T6" fmla="*/ 141 w 288"/>
                  <a:gd name="T7" fmla="*/ 151 h 248"/>
                  <a:gd name="T8" fmla="*/ 143 w 288"/>
                  <a:gd name="T9" fmla="*/ 151 h 248"/>
                  <a:gd name="T10" fmla="*/ 145 w 288"/>
                  <a:gd name="T11" fmla="*/ 151 h 248"/>
                  <a:gd name="T12" fmla="*/ 283 w 288"/>
                  <a:gd name="T13" fmla="*/ 117 h 248"/>
                  <a:gd name="T14" fmla="*/ 283 w 288"/>
                  <a:gd name="T15" fmla="*/ 139 h 248"/>
                  <a:gd name="T16" fmla="*/ 143 w 288"/>
                  <a:gd name="T17" fmla="*/ 175 h 248"/>
                  <a:gd name="T18" fmla="*/ 283 w 288"/>
                  <a:gd name="T19" fmla="*/ 214 h 248"/>
                  <a:gd name="T20" fmla="*/ 283 w 288"/>
                  <a:gd name="T21" fmla="*/ 190 h 248"/>
                  <a:gd name="T22" fmla="*/ 145 w 288"/>
                  <a:gd name="T23" fmla="*/ 227 h 248"/>
                  <a:gd name="T24" fmla="*/ 143 w 288"/>
                  <a:gd name="T25" fmla="*/ 227 h 248"/>
                  <a:gd name="T26" fmla="*/ 141 w 288"/>
                  <a:gd name="T27" fmla="*/ 227 h 248"/>
                  <a:gd name="T28" fmla="*/ 3 w 288"/>
                  <a:gd name="T29" fmla="*/ 190 h 248"/>
                  <a:gd name="T30" fmla="*/ 3 w 288"/>
                  <a:gd name="T31" fmla="*/ 214 h 248"/>
                  <a:gd name="T32" fmla="*/ 143 w 288"/>
                  <a:gd name="T33" fmla="*/ 248 h 248"/>
                  <a:gd name="T34" fmla="*/ 283 w 288"/>
                  <a:gd name="T35" fmla="*/ 214 h 248"/>
                  <a:gd name="T36" fmla="*/ 288 w 288"/>
                  <a:gd name="T37" fmla="*/ 68 h 248"/>
                  <a:gd name="T38" fmla="*/ 288 w 288"/>
                  <a:gd name="T39" fmla="*/ 37 h 248"/>
                  <a:gd name="T40" fmla="*/ 143 w 288"/>
                  <a:gd name="T41" fmla="*/ 0 h 248"/>
                  <a:gd name="T42" fmla="*/ 0 w 288"/>
                  <a:gd name="T43" fmla="*/ 37 h 248"/>
                  <a:gd name="T44" fmla="*/ 0 w 288"/>
                  <a:gd name="T45" fmla="*/ 68 h 248"/>
                  <a:gd name="T46" fmla="*/ 143 w 288"/>
                  <a:gd name="T47" fmla="*/ 103 h 248"/>
                  <a:gd name="T48" fmla="*/ 288 w 288"/>
                  <a:gd name="T49" fmla="*/ 6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8" h="248">
                    <a:moveTo>
                      <a:pt x="143" y="175"/>
                    </a:moveTo>
                    <a:lnTo>
                      <a:pt x="3" y="139"/>
                    </a:lnTo>
                    <a:lnTo>
                      <a:pt x="3" y="117"/>
                    </a:lnTo>
                    <a:lnTo>
                      <a:pt x="141" y="151"/>
                    </a:lnTo>
                    <a:lnTo>
                      <a:pt x="143" y="151"/>
                    </a:lnTo>
                    <a:lnTo>
                      <a:pt x="145" y="151"/>
                    </a:lnTo>
                    <a:lnTo>
                      <a:pt x="283" y="117"/>
                    </a:lnTo>
                    <a:lnTo>
                      <a:pt x="283" y="139"/>
                    </a:lnTo>
                    <a:lnTo>
                      <a:pt x="143" y="175"/>
                    </a:lnTo>
                    <a:close/>
                    <a:moveTo>
                      <a:pt x="283" y="214"/>
                    </a:moveTo>
                    <a:lnTo>
                      <a:pt x="283" y="190"/>
                    </a:lnTo>
                    <a:lnTo>
                      <a:pt x="145" y="227"/>
                    </a:lnTo>
                    <a:lnTo>
                      <a:pt x="143" y="227"/>
                    </a:lnTo>
                    <a:lnTo>
                      <a:pt x="141" y="227"/>
                    </a:lnTo>
                    <a:lnTo>
                      <a:pt x="3" y="190"/>
                    </a:lnTo>
                    <a:lnTo>
                      <a:pt x="3" y="214"/>
                    </a:lnTo>
                    <a:lnTo>
                      <a:pt x="143" y="248"/>
                    </a:lnTo>
                    <a:lnTo>
                      <a:pt x="283" y="214"/>
                    </a:lnTo>
                    <a:close/>
                    <a:moveTo>
                      <a:pt x="288" y="68"/>
                    </a:moveTo>
                    <a:lnTo>
                      <a:pt x="288" y="37"/>
                    </a:lnTo>
                    <a:lnTo>
                      <a:pt x="143" y="0"/>
                    </a:lnTo>
                    <a:lnTo>
                      <a:pt x="0" y="37"/>
                    </a:lnTo>
                    <a:lnTo>
                      <a:pt x="0" y="68"/>
                    </a:lnTo>
                    <a:lnTo>
                      <a:pt x="143" y="103"/>
                    </a:lnTo>
                    <a:lnTo>
                      <a:pt x="288" y="68"/>
                    </a:lnTo>
                    <a:close/>
                  </a:path>
                </a:pathLst>
              </a:custGeom>
              <a:solidFill>
                <a:srgbClr val="353535"/>
              </a:solidFill>
              <a:ln>
                <a:noFill/>
              </a:ln>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sp>
            <p:nvSpPr>
              <p:cNvPr id="297" name="TextBox 49">
                <a:extLst>
                  <a:ext uri="{FF2B5EF4-FFF2-40B4-BE49-F238E27FC236}">
                    <a16:creationId xmlns:a16="http://schemas.microsoft.com/office/drawing/2014/main" id="{DD3E588A-78E3-43DB-90C5-4E2474055DC0}"/>
                  </a:ext>
                </a:extLst>
              </p:cNvPr>
              <p:cNvSpPr txBox="1"/>
              <p:nvPr/>
            </p:nvSpPr>
            <p:spPr>
              <a:xfrm>
                <a:off x="7270490" y="5266271"/>
                <a:ext cx="1718120" cy="516992"/>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Storage</a:t>
                </a:r>
              </a:p>
            </p:txBody>
          </p:sp>
        </p:grpSp>
        <p:grpSp>
          <p:nvGrpSpPr>
            <p:cNvPr id="293" name="Group 292">
              <a:extLst>
                <a:ext uri="{FF2B5EF4-FFF2-40B4-BE49-F238E27FC236}">
                  <a16:creationId xmlns:a16="http://schemas.microsoft.com/office/drawing/2014/main" id="{9955A3B1-616C-45FE-A438-FC43AD890D88}"/>
                </a:ext>
              </a:extLst>
            </p:cNvPr>
            <p:cNvGrpSpPr/>
            <p:nvPr/>
          </p:nvGrpSpPr>
          <p:grpSpPr>
            <a:xfrm>
              <a:off x="2929925" y="1720328"/>
              <a:ext cx="2719933" cy="838201"/>
              <a:chOff x="9659512" y="4945062"/>
              <a:chExt cx="2719933" cy="838201"/>
            </a:xfrm>
          </p:grpSpPr>
          <p:sp>
            <p:nvSpPr>
              <p:cNvPr id="294" name="Freeform 21">
                <a:extLst>
                  <a:ext uri="{FF2B5EF4-FFF2-40B4-BE49-F238E27FC236}">
                    <a16:creationId xmlns:a16="http://schemas.microsoft.com/office/drawing/2014/main" id="{D2F12FFC-143C-4DAD-A9B5-D221868A2944}"/>
                  </a:ext>
                </a:extLst>
              </p:cNvPr>
              <p:cNvSpPr>
                <a:spLocks noChangeAspect="1" noEditPoints="1"/>
              </p:cNvSpPr>
              <p:nvPr/>
            </p:nvSpPr>
            <p:spPr bwMode="auto">
              <a:xfrm>
                <a:off x="10676210" y="4945062"/>
                <a:ext cx="330579" cy="230339"/>
              </a:xfrm>
              <a:custGeom>
                <a:avLst/>
                <a:gdLst>
                  <a:gd name="T0" fmla="*/ 28 w 128"/>
                  <a:gd name="T1" fmla="*/ 88 h 88"/>
                  <a:gd name="T2" fmla="*/ 94 w 128"/>
                  <a:gd name="T3" fmla="*/ 88 h 88"/>
                  <a:gd name="T4" fmla="*/ 128 w 128"/>
                  <a:gd name="T5" fmla="*/ 54 h 88"/>
                  <a:gd name="T6" fmla="*/ 96 w 128"/>
                  <a:gd name="T7" fmla="*/ 20 h 88"/>
                  <a:gd name="T8" fmla="*/ 64 w 128"/>
                  <a:gd name="T9" fmla="*/ 0 h 88"/>
                  <a:gd name="T10" fmla="*/ 28 w 128"/>
                  <a:gd name="T11" fmla="*/ 32 h 88"/>
                  <a:gd name="T12" fmla="*/ 28 w 128"/>
                  <a:gd name="T13" fmla="*/ 32 h 88"/>
                  <a:gd name="T14" fmla="*/ 0 w 128"/>
                  <a:gd name="T15" fmla="*/ 60 h 88"/>
                  <a:gd name="T16" fmla="*/ 28 w 128"/>
                  <a:gd name="T17" fmla="*/ 88 h 88"/>
                  <a:gd name="T18" fmla="*/ 28 w 128"/>
                  <a:gd name="T19" fmla="*/ 40 h 88"/>
                  <a:gd name="T20" fmla="*/ 31 w 128"/>
                  <a:gd name="T21" fmla="*/ 41 h 88"/>
                  <a:gd name="T22" fmla="*/ 36 w 128"/>
                  <a:gd name="T23" fmla="*/ 41 h 88"/>
                  <a:gd name="T24" fmla="*/ 36 w 128"/>
                  <a:gd name="T25" fmla="*/ 36 h 88"/>
                  <a:gd name="T26" fmla="*/ 64 w 128"/>
                  <a:gd name="T27" fmla="*/ 8 h 88"/>
                  <a:gd name="T28" fmla="*/ 90 w 128"/>
                  <a:gd name="T29" fmla="*/ 26 h 88"/>
                  <a:gd name="T30" fmla="*/ 91 w 128"/>
                  <a:gd name="T31" fmla="*/ 28 h 88"/>
                  <a:gd name="T32" fmla="*/ 94 w 128"/>
                  <a:gd name="T33" fmla="*/ 28 h 88"/>
                  <a:gd name="T34" fmla="*/ 120 w 128"/>
                  <a:gd name="T35" fmla="*/ 54 h 88"/>
                  <a:gd name="T36" fmla="*/ 94 w 128"/>
                  <a:gd name="T37" fmla="*/ 80 h 88"/>
                  <a:gd name="T38" fmla="*/ 28 w 128"/>
                  <a:gd name="T39" fmla="*/ 80 h 88"/>
                  <a:gd name="T40" fmla="*/ 8 w 128"/>
                  <a:gd name="T41" fmla="*/ 60 h 88"/>
                  <a:gd name="T42" fmla="*/ 28 w 128"/>
                  <a:gd name="T43" fmla="*/ 40 h 88"/>
                  <a:gd name="T44" fmla="*/ 78 w 128"/>
                  <a:gd name="T45" fmla="*/ 57 h 88"/>
                  <a:gd name="T46" fmla="*/ 72 w 128"/>
                  <a:gd name="T47" fmla="*/ 60 h 88"/>
                  <a:gd name="T48" fmla="*/ 56 w 128"/>
                  <a:gd name="T49" fmla="*/ 54 h 88"/>
                  <a:gd name="T50" fmla="*/ 56 w 128"/>
                  <a:gd name="T51" fmla="*/ 52 h 88"/>
                  <a:gd name="T52" fmla="*/ 56 w 128"/>
                  <a:gd name="T53" fmla="*/ 51 h 88"/>
                  <a:gd name="T54" fmla="*/ 72 w 128"/>
                  <a:gd name="T55" fmla="*/ 41 h 88"/>
                  <a:gd name="T56" fmla="*/ 78 w 128"/>
                  <a:gd name="T57" fmla="*/ 44 h 88"/>
                  <a:gd name="T58" fmla="*/ 84 w 128"/>
                  <a:gd name="T59" fmla="*/ 38 h 88"/>
                  <a:gd name="T60" fmla="*/ 78 w 128"/>
                  <a:gd name="T61" fmla="*/ 31 h 88"/>
                  <a:gd name="T62" fmla="*/ 71 w 128"/>
                  <a:gd name="T63" fmla="*/ 36 h 88"/>
                  <a:gd name="T64" fmla="*/ 53 w 128"/>
                  <a:gd name="T65" fmla="*/ 47 h 88"/>
                  <a:gd name="T66" fmla="*/ 50 w 128"/>
                  <a:gd name="T67" fmla="*/ 46 h 88"/>
                  <a:gd name="T68" fmla="*/ 43 w 128"/>
                  <a:gd name="T69" fmla="*/ 52 h 88"/>
                  <a:gd name="T70" fmla="*/ 50 w 128"/>
                  <a:gd name="T71" fmla="*/ 59 h 88"/>
                  <a:gd name="T72" fmla="*/ 53 w 128"/>
                  <a:gd name="T73" fmla="*/ 58 h 88"/>
                  <a:gd name="T74" fmla="*/ 71 w 128"/>
                  <a:gd name="T75" fmla="*/ 65 h 88"/>
                  <a:gd name="T76" fmla="*/ 78 w 128"/>
                  <a:gd name="T77" fmla="*/ 70 h 88"/>
                  <a:gd name="T78" fmla="*/ 84 w 128"/>
                  <a:gd name="T79" fmla="*/ 64 h 88"/>
                  <a:gd name="T80" fmla="*/ 78 w 128"/>
                  <a:gd name="T81"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8" h="88">
                    <a:moveTo>
                      <a:pt x="28" y="88"/>
                    </a:moveTo>
                    <a:cubicBezTo>
                      <a:pt x="94" y="88"/>
                      <a:pt x="94" y="88"/>
                      <a:pt x="94" y="88"/>
                    </a:cubicBezTo>
                    <a:cubicBezTo>
                      <a:pt x="112" y="88"/>
                      <a:pt x="128" y="73"/>
                      <a:pt x="128" y="54"/>
                    </a:cubicBezTo>
                    <a:cubicBezTo>
                      <a:pt x="128" y="36"/>
                      <a:pt x="114" y="21"/>
                      <a:pt x="96" y="20"/>
                    </a:cubicBezTo>
                    <a:cubicBezTo>
                      <a:pt x="90" y="8"/>
                      <a:pt x="77" y="0"/>
                      <a:pt x="64" y="0"/>
                    </a:cubicBezTo>
                    <a:cubicBezTo>
                      <a:pt x="45" y="0"/>
                      <a:pt x="30" y="14"/>
                      <a:pt x="28" y="32"/>
                    </a:cubicBezTo>
                    <a:cubicBezTo>
                      <a:pt x="28" y="32"/>
                      <a:pt x="28" y="32"/>
                      <a:pt x="28" y="32"/>
                    </a:cubicBezTo>
                    <a:cubicBezTo>
                      <a:pt x="12" y="32"/>
                      <a:pt x="0" y="45"/>
                      <a:pt x="0" y="60"/>
                    </a:cubicBezTo>
                    <a:cubicBezTo>
                      <a:pt x="0" y="76"/>
                      <a:pt x="12" y="88"/>
                      <a:pt x="28" y="88"/>
                    </a:cubicBezTo>
                    <a:close/>
                    <a:moveTo>
                      <a:pt x="28" y="40"/>
                    </a:moveTo>
                    <a:cubicBezTo>
                      <a:pt x="29" y="40"/>
                      <a:pt x="30" y="40"/>
                      <a:pt x="31" y="41"/>
                    </a:cubicBezTo>
                    <a:cubicBezTo>
                      <a:pt x="36" y="41"/>
                      <a:pt x="36" y="41"/>
                      <a:pt x="36" y="41"/>
                    </a:cubicBezTo>
                    <a:cubicBezTo>
                      <a:pt x="36" y="36"/>
                      <a:pt x="36" y="36"/>
                      <a:pt x="36" y="36"/>
                    </a:cubicBezTo>
                    <a:cubicBezTo>
                      <a:pt x="36" y="21"/>
                      <a:pt x="48" y="8"/>
                      <a:pt x="64" y="8"/>
                    </a:cubicBezTo>
                    <a:cubicBezTo>
                      <a:pt x="75" y="8"/>
                      <a:pt x="85" y="15"/>
                      <a:pt x="90" y="26"/>
                    </a:cubicBezTo>
                    <a:cubicBezTo>
                      <a:pt x="91" y="28"/>
                      <a:pt x="91" y="28"/>
                      <a:pt x="91" y="28"/>
                    </a:cubicBezTo>
                    <a:cubicBezTo>
                      <a:pt x="94" y="28"/>
                      <a:pt x="94" y="28"/>
                      <a:pt x="94" y="28"/>
                    </a:cubicBezTo>
                    <a:cubicBezTo>
                      <a:pt x="108" y="28"/>
                      <a:pt x="120" y="40"/>
                      <a:pt x="120" y="54"/>
                    </a:cubicBezTo>
                    <a:cubicBezTo>
                      <a:pt x="120" y="69"/>
                      <a:pt x="108" y="80"/>
                      <a:pt x="94" y="80"/>
                    </a:cubicBezTo>
                    <a:cubicBezTo>
                      <a:pt x="28" y="80"/>
                      <a:pt x="28" y="80"/>
                      <a:pt x="28" y="80"/>
                    </a:cubicBezTo>
                    <a:cubicBezTo>
                      <a:pt x="17" y="80"/>
                      <a:pt x="8" y="71"/>
                      <a:pt x="8" y="60"/>
                    </a:cubicBezTo>
                    <a:cubicBezTo>
                      <a:pt x="8" y="49"/>
                      <a:pt x="17" y="40"/>
                      <a:pt x="28" y="40"/>
                    </a:cubicBezTo>
                    <a:close/>
                    <a:moveTo>
                      <a:pt x="78" y="57"/>
                    </a:moveTo>
                    <a:cubicBezTo>
                      <a:pt x="75" y="57"/>
                      <a:pt x="73" y="58"/>
                      <a:pt x="72" y="60"/>
                    </a:cubicBezTo>
                    <a:cubicBezTo>
                      <a:pt x="56" y="54"/>
                      <a:pt x="56" y="54"/>
                      <a:pt x="56" y="54"/>
                    </a:cubicBezTo>
                    <a:cubicBezTo>
                      <a:pt x="56" y="54"/>
                      <a:pt x="56" y="53"/>
                      <a:pt x="56" y="52"/>
                    </a:cubicBezTo>
                    <a:cubicBezTo>
                      <a:pt x="56" y="52"/>
                      <a:pt x="56" y="51"/>
                      <a:pt x="56" y="51"/>
                    </a:cubicBezTo>
                    <a:cubicBezTo>
                      <a:pt x="72" y="41"/>
                      <a:pt x="72" y="41"/>
                      <a:pt x="72" y="41"/>
                    </a:cubicBezTo>
                    <a:cubicBezTo>
                      <a:pt x="73" y="43"/>
                      <a:pt x="75" y="44"/>
                      <a:pt x="78" y="44"/>
                    </a:cubicBezTo>
                    <a:cubicBezTo>
                      <a:pt x="81" y="44"/>
                      <a:pt x="84" y="41"/>
                      <a:pt x="84" y="38"/>
                    </a:cubicBezTo>
                    <a:cubicBezTo>
                      <a:pt x="84" y="34"/>
                      <a:pt x="81" y="31"/>
                      <a:pt x="78" y="31"/>
                    </a:cubicBezTo>
                    <a:cubicBezTo>
                      <a:pt x="75" y="31"/>
                      <a:pt x="72" y="33"/>
                      <a:pt x="71" y="36"/>
                    </a:cubicBezTo>
                    <a:cubicBezTo>
                      <a:pt x="53" y="47"/>
                      <a:pt x="53" y="47"/>
                      <a:pt x="53" y="47"/>
                    </a:cubicBezTo>
                    <a:cubicBezTo>
                      <a:pt x="52" y="46"/>
                      <a:pt x="51" y="46"/>
                      <a:pt x="50" y="46"/>
                    </a:cubicBezTo>
                    <a:cubicBezTo>
                      <a:pt x="46" y="46"/>
                      <a:pt x="43" y="49"/>
                      <a:pt x="43" y="52"/>
                    </a:cubicBezTo>
                    <a:cubicBezTo>
                      <a:pt x="43" y="56"/>
                      <a:pt x="46" y="59"/>
                      <a:pt x="50" y="59"/>
                    </a:cubicBezTo>
                    <a:cubicBezTo>
                      <a:pt x="51" y="59"/>
                      <a:pt x="52" y="59"/>
                      <a:pt x="53" y="58"/>
                    </a:cubicBezTo>
                    <a:cubicBezTo>
                      <a:pt x="71" y="65"/>
                      <a:pt x="71" y="65"/>
                      <a:pt x="71" y="65"/>
                    </a:cubicBezTo>
                    <a:cubicBezTo>
                      <a:pt x="72" y="68"/>
                      <a:pt x="75" y="70"/>
                      <a:pt x="78" y="70"/>
                    </a:cubicBezTo>
                    <a:cubicBezTo>
                      <a:pt x="81" y="70"/>
                      <a:pt x="84" y="67"/>
                      <a:pt x="84" y="64"/>
                    </a:cubicBezTo>
                    <a:cubicBezTo>
                      <a:pt x="84" y="60"/>
                      <a:pt x="81" y="57"/>
                      <a:pt x="78" y="57"/>
                    </a:cubicBezTo>
                    <a:close/>
                  </a:path>
                </a:pathLst>
              </a:custGeom>
              <a:solidFill>
                <a:srgbClr val="353535"/>
              </a:solidFill>
              <a:ln w="9525" cap="flat" cmpd="sng" algn="ctr">
                <a:noFill/>
                <a:prstDash val="solid"/>
                <a:headEnd type="none" w="med" len="med"/>
                <a:tailEnd type="none" w="med" len="med"/>
              </a:ln>
              <a:effectLst/>
            </p:spPr>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932597" rtl="0" eaLnBrk="1" fontAlgn="auto" latinLnBrk="0" hangingPunct="1">
                  <a:lnSpc>
                    <a:spcPct val="90000"/>
                  </a:lnSpc>
                  <a:spcBef>
                    <a:spcPts val="0"/>
                  </a:spcBef>
                  <a:spcAft>
                    <a:spcPts val="0"/>
                  </a:spcAft>
                  <a:buClrTx/>
                  <a:buSzTx/>
                  <a:buFontTx/>
                  <a:buNone/>
                  <a:tabLst/>
                  <a:defRPr/>
                </a:pPr>
                <a:endParaRPr kumimoji="0" lang="en-US" sz="2400" b="0" i="0" u="none" strike="noStrike" kern="0" cap="none" spc="0" normalizeH="0" baseline="0" noProof="0">
                  <a:ln w="3175">
                    <a:noFill/>
                  </a:ln>
                  <a:gradFill>
                    <a:gsLst>
                      <a:gs pos="83772">
                        <a:srgbClr val="353535"/>
                      </a:gs>
                      <a:gs pos="42857">
                        <a:srgbClr val="353535"/>
                      </a:gs>
                    </a:gsLst>
                    <a:lin ang="5400000" scaled="0"/>
                  </a:gradFill>
                  <a:effectLst/>
                  <a:uLnTx/>
                  <a:uFillTx/>
                  <a:latin typeface="Segoe UI Semilight"/>
                  <a:ea typeface="+mn-ea"/>
                  <a:cs typeface="Segoe UI" pitchFamily="34" charset="0"/>
                </a:endParaRPr>
              </a:p>
            </p:txBody>
          </p:sp>
          <p:sp>
            <p:nvSpPr>
              <p:cNvPr id="295" name="TextBox 50">
                <a:extLst>
                  <a:ext uri="{FF2B5EF4-FFF2-40B4-BE49-F238E27FC236}">
                    <a16:creationId xmlns:a16="http://schemas.microsoft.com/office/drawing/2014/main" id="{3F691630-CC3F-4B9F-B150-BFD2FE35FB6C}"/>
                  </a:ext>
                </a:extLst>
              </p:cNvPr>
              <p:cNvSpPr txBox="1"/>
              <p:nvPr/>
            </p:nvSpPr>
            <p:spPr>
              <a:xfrm>
                <a:off x="9659512" y="5266271"/>
                <a:ext cx="2719933" cy="516992"/>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Networking</a:t>
                </a:r>
              </a:p>
            </p:txBody>
          </p:sp>
        </p:grpSp>
      </p:grpSp>
      <p:sp>
        <p:nvSpPr>
          <p:cNvPr id="268" name="Rectangle 267">
            <a:extLst>
              <a:ext uri="{FF2B5EF4-FFF2-40B4-BE49-F238E27FC236}">
                <a16:creationId xmlns:a16="http://schemas.microsoft.com/office/drawing/2014/main" id="{A5218815-8311-4316-AE6A-D33704EB1498}"/>
              </a:ext>
            </a:extLst>
          </p:cNvPr>
          <p:cNvSpPr/>
          <p:nvPr/>
        </p:nvSpPr>
        <p:spPr bwMode="auto">
          <a:xfrm>
            <a:off x="4925823"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Objects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Highly scalable, REST based cloud object store</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Block Blobs: Sequential file I/O</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Cool Tier Available</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Page Blobs: Random-write pattern data</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Append Blobs</a:t>
            </a:r>
          </a:p>
        </p:txBody>
      </p:sp>
      <p:sp>
        <p:nvSpPr>
          <p:cNvPr id="269" name="Rectangle 268">
            <a:extLst>
              <a:ext uri="{FF2B5EF4-FFF2-40B4-BE49-F238E27FC236}">
                <a16:creationId xmlns:a16="http://schemas.microsoft.com/office/drawing/2014/main" id="{23BAA6C8-8C17-4F29-B0A7-AF3554CA0477}"/>
              </a:ext>
            </a:extLst>
          </p:cNvPr>
          <p:cNvSpPr/>
          <p:nvPr/>
        </p:nvSpPr>
        <p:spPr bwMode="auto">
          <a:xfrm>
            <a:off x="9673543"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Queues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Reliable queues at scale for cloud services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mn-ea"/>
                <a:cs typeface="Segoe UI" pitchFamily="34" charset="0"/>
              </a:rPr>
              <a:t>Decouple and scale components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mn-ea"/>
                <a:cs typeface="Segoe UI" pitchFamily="34" charset="0"/>
              </a:rPr>
              <a:t>Message visibility timeout and update message to protect against unreliable dequeuers </a:t>
            </a:r>
          </a:p>
        </p:txBody>
      </p:sp>
      <p:sp>
        <p:nvSpPr>
          <p:cNvPr id="270" name="Rectangle 269">
            <a:extLst>
              <a:ext uri="{FF2B5EF4-FFF2-40B4-BE49-F238E27FC236}">
                <a16:creationId xmlns:a16="http://schemas.microsoft.com/office/drawing/2014/main" id="{083ECC87-ED15-4DC1-832A-7E83E1735DBB}"/>
              </a:ext>
            </a:extLst>
          </p:cNvPr>
          <p:cNvSpPr/>
          <p:nvPr/>
        </p:nvSpPr>
        <p:spPr bwMode="auto">
          <a:xfrm>
            <a:off x="7299683"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Tables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Massive auto-scaling NoSQL store</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Dynamic scaling based on load</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Scale to PBs of table data </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Fast key/value lookups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p:txBody>
      </p:sp>
      <p:grpSp>
        <p:nvGrpSpPr>
          <p:cNvPr id="271" name="Group 270">
            <a:extLst>
              <a:ext uri="{FF2B5EF4-FFF2-40B4-BE49-F238E27FC236}">
                <a16:creationId xmlns:a16="http://schemas.microsoft.com/office/drawing/2014/main" id="{8D4AD6A0-5FB6-47AF-B13F-62B04236D534}"/>
              </a:ext>
            </a:extLst>
          </p:cNvPr>
          <p:cNvGrpSpPr/>
          <p:nvPr/>
        </p:nvGrpSpPr>
        <p:grpSpPr>
          <a:xfrm>
            <a:off x="4930989" y="1195436"/>
            <a:ext cx="7945641" cy="1299102"/>
            <a:chOff x="5133158" y="1213918"/>
            <a:chExt cx="7945641" cy="1299102"/>
          </a:xfrm>
        </p:grpSpPr>
        <p:sp>
          <p:nvSpPr>
            <p:cNvPr id="272" name="Rectangle 271">
              <a:extLst>
                <a:ext uri="{FF2B5EF4-FFF2-40B4-BE49-F238E27FC236}">
                  <a16:creationId xmlns:a16="http://schemas.microsoft.com/office/drawing/2014/main" id="{9DA70F86-8392-450A-92F3-CB9469155CB7}"/>
                </a:ext>
              </a:extLst>
            </p:cNvPr>
            <p:cNvSpPr/>
            <p:nvPr/>
          </p:nvSpPr>
          <p:spPr bwMode="auto">
            <a:xfrm>
              <a:off x="5142474" y="1213918"/>
              <a:ext cx="7064958" cy="1256282"/>
            </a:xfrm>
            <a:prstGeom prst="rect">
              <a:avLst/>
            </a:prstGeom>
            <a:solidFill>
              <a:schemeClr val="bg1"/>
            </a:solidFill>
            <a:ln w="9525" cap="flat" cmpd="sng" algn="ctr">
              <a:noFill/>
              <a:prstDash val="solid"/>
              <a:headEnd type="none" w="med" len="med"/>
              <a:tailEnd type="none" w="med" len="med"/>
            </a:ln>
            <a:effectLst/>
          </p:spPr>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932597" rtl="0" eaLnBrk="1" fontAlgn="auto" latinLnBrk="0" hangingPunct="1">
                <a:lnSpc>
                  <a:spcPct val="90000"/>
                </a:lnSpc>
                <a:spcBef>
                  <a:spcPts val="0"/>
                </a:spcBef>
                <a:spcAft>
                  <a:spcPts val="0"/>
                </a:spcAft>
                <a:buClrTx/>
                <a:buSzTx/>
                <a:buFontTx/>
                <a:buNone/>
                <a:tabLst/>
                <a:defRPr/>
              </a:pPr>
              <a:r>
                <a:rPr kumimoji="0" lang="en-US" sz="2800" b="1" i="0" u="none" strike="noStrike" kern="0" cap="none" spc="-30" normalizeH="0" baseline="0" noProof="0" dirty="0">
                  <a:ln w="3175">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PaaS</a:t>
              </a:r>
            </a:p>
          </p:txBody>
        </p:sp>
        <p:grpSp>
          <p:nvGrpSpPr>
            <p:cNvPr id="273" name="Group 272">
              <a:extLst>
                <a:ext uri="{FF2B5EF4-FFF2-40B4-BE49-F238E27FC236}">
                  <a16:creationId xmlns:a16="http://schemas.microsoft.com/office/drawing/2014/main" id="{05388DDB-6C20-4725-B252-209E73BD88C7}"/>
                </a:ext>
              </a:extLst>
            </p:cNvPr>
            <p:cNvGrpSpPr/>
            <p:nvPr/>
          </p:nvGrpSpPr>
          <p:grpSpPr>
            <a:xfrm>
              <a:off x="5133158" y="1765837"/>
              <a:ext cx="2719933" cy="747183"/>
              <a:chOff x="385441" y="5036080"/>
              <a:chExt cx="2719933" cy="747183"/>
            </a:xfrm>
          </p:grpSpPr>
          <p:sp>
            <p:nvSpPr>
              <p:cNvPr id="288" name="TextBox 64">
                <a:extLst>
                  <a:ext uri="{FF2B5EF4-FFF2-40B4-BE49-F238E27FC236}">
                    <a16:creationId xmlns:a16="http://schemas.microsoft.com/office/drawing/2014/main" id="{A0257876-6C6F-4EA1-9766-8C27A33CCB03}"/>
                  </a:ext>
                </a:extLst>
              </p:cNvPr>
              <p:cNvSpPr txBox="1"/>
              <p:nvPr/>
            </p:nvSpPr>
            <p:spPr>
              <a:xfrm>
                <a:off x="385441" y="5036080"/>
                <a:ext cx="2719933"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Existing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frameworks</a:t>
                </a:r>
              </a:p>
            </p:txBody>
          </p:sp>
          <p:sp>
            <p:nvSpPr>
              <p:cNvPr id="289" name="Freeform 699">
                <a:extLst>
                  <a:ext uri="{FF2B5EF4-FFF2-40B4-BE49-F238E27FC236}">
                    <a16:creationId xmlns:a16="http://schemas.microsoft.com/office/drawing/2014/main" id="{04ABEFC1-1257-40BB-8753-6EFC6187C9AA}"/>
                  </a:ext>
                </a:extLst>
              </p:cNvPr>
              <p:cNvSpPr>
                <a:spLocks noChangeAspect="1" noEditPoints="1"/>
              </p:cNvSpPr>
              <p:nvPr/>
            </p:nvSpPr>
            <p:spPr bwMode="auto">
              <a:xfrm>
                <a:off x="567224" y="5230409"/>
                <a:ext cx="271941" cy="271941"/>
              </a:xfrm>
              <a:custGeom>
                <a:avLst/>
                <a:gdLst>
                  <a:gd name="T0" fmla="*/ 149 w 194"/>
                  <a:gd name="T1" fmla="*/ 132 h 194"/>
                  <a:gd name="T2" fmla="*/ 142 w 194"/>
                  <a:gd name="T3" fmla="*/ 147 h 194"/>
                  <a:gd name="T4" fmla="*/ 149 w 194"/>
                  <a:gd name="T5" fmla="*/ 163 h 194"/>
                  <a:gd name="T6" fmla="*/ 167 w 194"/>
                  <a:gd name="T7" fmla="*/ 167 h 194"/>
                  <a:gd name="T8" fmla="*/ 180 w 194"/>
                  <a:gd name="T9" fmla="*/ 153 h 194"/>
                  <a:gd name="T10" fmla="*/ 176 w 194"/>
                  <a:gd name="T11" fmla="*/ 136 h 194"/>
                  <a:gd name="T12" fmla="*/ 161 w 194"/>
                  <a:gd name="T13" fmla="*/ 128 h 194"/>
                  <a:gd name="T14" fmla="*/ 21 w 194"/>
                  <a:gd name="T15" fmla="*/ 132 h 194"/>
                  <a:gd name="T16" fmla="*/ 13 w 194"/>
                  <a:gd name="T17" fmla="*/ 147 h 194"/>
                  <a:gd name="T18" fmla="*/ 21 w 194"/>
                  <a:gd name="T19" fmla="*/ 163 h 194"/>
                  <a:gd name="T20" fmla="*/ 38 w 194"/>
                  <a:gd name="T21" fmla="*/ 167 h 194"/>
                  <a:gd name="T22" fmla="*/ 50 w 194"/>
                  <a:gd name="T23" fmla="*/ 153 h 194"/>
                  <a:gd name="T24" fmla="*/ 48 w 194"/>
                  <a:gd name="T25" fmla="*/ 136 h 194"/>
                  <a:gd name="T26" fmla="*/ 32 w 194"/>
                  <a:gd name="T27" fmla="*/ 128 h 194"/>
                  <a:gd name="T28" fmla="*/ 30 w 194"/>
                  <a:gd name="T29" fmla="*/ 82 h 194"/>
                  <a:gd name="T30" fmla="*/ 32 w 194"/>
                  <a:gd name="T31" fmla="*/ 115 h 194"/>
                  <a:gd name="T32" fmla="*/ 65 w 194"/>
                  <a:gd name="T33" fmla="*/ 147 h 194"/>
                  <a:gd name="T34" fmla="*/ 57 w 194"/>
                  <a:gd name="T35" fmla="*/ 169 h 194"/>
                  <a:gd name="T36" fmla="*/ 117 w 194"/>
                  <a:gd name="T37" fmla="*/ 176 h 194"/>
                  <a:gd name="T38" fmla="*/ 130 w 194"/>
                  <a:gd name="T39" fmla="*/ 155 h 194"/>
                  <a:gd name="T40" fmla="*/ 146 w 194"/>
                  <a:gd name="T41" fmla="*/ 121 h 194"/>
                  <a:gd name="T42" fmla="*/ 167 w 194"/>
                  <a:gd name="T43" fmla="*/ 109 h 194"/>
                  <a:gd name="T44" fmla="*/ 126 w 194"/>
                  <a:gd name="T45" fmla="*/ 44 h 194"/>
                  <a:gd name="T46" fmla="*/ 105 w 194"/>
                  <a:gd name="T47" fmla="*/ 63 h 194"/>
                  <a:gd name="T48" fmla="*/ 78 w 194"/>
                  <a:gd name="T49" fmla="*/ 57 h 194"/>
                  <a:gd name="T50" fmla="*/ 96 w 194"/>
                  <a:gd name="T51" fmla="*/ 11 h 194"/>
                  <a:gd name="T52" fmla="*/ 80 w 194"/>
                  <a:gd name="T53" fmla="*/ 19 h 194"/>
                  <a:gd name="T54" fmla="*/ 78 w 194"/>
                  <a:gd name="T55" fmla="*/ 38 h 194"/>
                  <a:gd name="T56" fmla="*/ 90 w 194"/>
                  <a:gd name="T57" fmla="*/ 49 h 194"/>
                  <a:gd name="T58" fmla="*/ 107 w 194"/>
                  <a:gd name="T59" fmla="*/ 48 h 194"/>
                  <a:gd name="T60" fmla="*/ 117 w 194"/>
                  <a:gd name="T61" fmla="*/ 30 h 194"/>
                  <a:gd name="T62" fmla="*/ 107 w 194"/>
                  <a:gd name="T63" fmla="*/ 15 h 194"/>
                  <a:gd name="T64" fmla="*/ 96 w 194"/>
                  <a:gd name="T65" fmla="*/ 0 h 194"/>
                  <a:gd name="T66" fmla="*/ 128 w 194"/>
                  <a:gd name="T67" fmla="*/ 30 h 194"/>
                  <a:gd name="T68" fmla="*/ 167 w 194"/>
                  <a:gd name="T69" fmla="*/ 61 h 194"/>
                  <a:gd name="T70" fmla="*/ 180 w 194"/>
                  <a:gd name="T71" fmla="*/ 121 h 194"/>
                  <a:gd name="T72" fmla="*/ 192 w 194"/>
                  <a:gd name="T73" fmla="*/ 140 h 194"/>
                  <a:gd name="T74" fmla="*/ 178 w 194"/>
                  <a:gd name="T75" fmla="*/ 176 h 194"/>
                  <a:gd name="T76" fmla="*/ 146 w 194"/>
                  <a:gd name="T77" fmla="*/ 176 h 194"/>
                  <a:gd name="T78" fmla="*/ 69 w 194"/>
                  <a:gd name="T79" fmla="*/ 188 h 194"/>
                  <a:gd name="T80" fmla="*/ 32 w 194"/>
                  <a:gd name="T81" fmla="*/ 180 h 194"/>
                  <a:gd name="T82" fmla="*/ 0 w 194"/>
                  <a:gd name="T83" fmla="*/ 147 h 194"/>
                  <a:gd name="T84" fmla="*/ 7 w 194"/>
                  <a:gd name="T85" fmla="*/ 126 h 194"/>
                  <a:gd name="T86" fmla="*/ 17 w 194"/>
                  <a:gd name="T87" fmla="*/ 84 h 194"/>
                  <a:gd name="T88" fmla="*/ 65 w 194"/>
                  <a:gd name="T89" fmla="*/ 30 h 194"/>
                  <a:gd name="T90" fmla="*/ 80 w 194"/>
                  <a:gd name="T91"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4" h="194">
                    <a:moveTo>
                      <a:pt x="161" y="128"/>
                    </a:moveTo>
                    <a:lnTo>
                      <a:pt x="155" y="128"/>
                    </a:lnTo>
                    <a:lnTo>
                      <a:pt x="149" y="132"/>
                    </a:lnTo>
                    <a:lnTo>
                      <a:pt x="146" y="136"/>
                    </a:lnTo>
                    <a:lnTo>
                      <a:pt x="144" y="142"/>
                    </a:lnTo>
                    <a:lnTo>
                      <a:pt x="142" y="147"/>
                    </a:lnTo>
                    <a:lnTo>
                      <a:pt x="144" y="153"/>
                    </a:lnTo>
                    <a:lnTo>
                      <a:pt x="146" y="159"/>
                    </a:lnTo>
                    <a:lnTo>
                      <a:pt x="149" y="163"/>
                    </a:lnTo>
                    <a:lnTo>
                      <a:pt x="155" y="167"/>
                    </a:lnTo>
                    <a:lnTo>
                      <a:pt x="161" y="167"/>
                    </a:lnTo>
                    <a:lnTo>
                      <a:pt x="167" y="167"/>
                    </a:lnTo>
                    <a:lnTo>
                      <a:pt x="172" y="163"/>
                    </a:lnTo>
                    <a:lnTo>
                      <a:pt x="176" y="159"/>
                    </a:lnTo>
                    <a:lnTo>
                      <a:pt x="180" y="153"/>
                    </a:lnTo>
                    <a:lnTo>
                      <a:pt x="180" y="147"/>
                    </a:lnTo>
                    <a:lnTo>
                      <a:pt x="180" y="142"/>
                    </a:lnTo>
                    <a:lnTo>
                      <a:pt x="176" y="136"/>
                    </a:lnTo>
                    <a:lnTo>
                      <a:pt x="172" y="132"/>
                    </a:lnTo>
                    <a:lnTo>
                      <a:pt x="167" y="128"/>
                    </a:lnTo>
                    <a:lnTo>
                      <a:pt x="161" y="128"/>
                    </a:lnTo>
                    <a:close/>
                    <a:moveTo>
                      <a:pt x="32" y="128"/>
                    </a:moveTo>
                    <a:lnTo>
                      <a:pt x="27" y="128"/>
                    </a:lnTo>
                    <a:lnTo>
                      <a:pt x="21" y="132"/>
                    </a:lnTo>
                    <a:lnTo>
                      <a:pt x="17" y="136"/>
                    </a:lnTo>
                    <a:lnTo>
                      <a:pt x="13" y="142"/>
                    </a:lnTo>
                    <a:lnTo>
                      <a:pt x="13" y="147"/>
                    </a:lnTo>
                    <a:lnTo>
                      <a:pt x="13" y="153"/>
                    </a:lnTo>
                    <a:lnTo>
                      <a:pt x="17" y="159"/>
                    </a:lnTo>
                    <a:lnTo>
                      <a:pt x="21" y="163"/>
                    </a:lnTo>
                    <a:lnTo>
                      <a:pt x="27" y="167"/>
                    </a:lnTo>
                    <a:lnTo>
                      <a:pt x="32" y="167"/>
                    </a:lnTo>
                    <a:lnTo>
                      <a:pt x="38" y="167"/>
                    </a:lnTo>
                    <a:lnTo>
                      <a:pt x="44" y="163"/>
                    </a:lnTo>
                    <a:lnTo>
                      <a:pt x="48" y="159"/>
                    </a:lnTo>
                    <a:lnTo>
                      <a:pt x="50" y="153"/>
                    </a:lnTo>
                    <a:lnTo>
                      <a:pt x="52" y="147"/>
                    </a:lnTo>
                    <a:lnTo>
                      <a:pt x="50" y="142"/>
                    </a:lnTo>
                    <a:lnTo>
                      <a:pt x="48" y="136"/>
                    </a:lnTo>
                    <a:lnTo>
                      <a:pt x="44" y="132"/>
                    </a:lnTo>
                    <a:lnTo>
                      <a:pt x="38" y="128"/>
                    </a:lnTo>
                    <a:lnTo>
                      <a:pt x="32" y="128"/>
                    </a:lnTo>
                    <a:close/>
                    <a:moveTo>
                      <a:pt x="67" y="44"/>
                    </a:moveTo>
                    <a:lnTo>
                      <a:pt x="46" y="59"/>
                    </a:lnTo>
                    <a:lnTo>
                      <a:pt x="30" y="82"/>
                    </a:lnTo>
                    <a:lnTo>
                      <a:pt x="25" y="109"/>
                    </a:lnTo>
                    <a:lnTo>
                      <a:pt x="27" y="117"/>
                    </a:lnTo>
                    <a:lnTo>
                      <a:pt x="32" y="115"/>
                    </a:lnTo>
                    <a:lnTo>
                      <a:pt x="48" y="121"/>
                    </a:lnTo>
                    <a:lnTo>
                      <a:pt x="59" y="132"/>
                    </a:lnTo>
                    <a:lnTo>
                      <a:pt x="65" y="147"/>
                    </a:lnTo>
                    <a:lnTo>
                      <a:pt x="63" y="155"/>
                    </a:lnTo>
                    <a:lnTo>
                      <a:pt x="61" y="161"/>
                    </a:lnTo>
                    <a:lnTo>
                      <a:pt x="57" y="169"/>
                    </a:lnTo>
                    <a:lnTo>
                      <a:pt x="75" y="176"/>
                    </a:lnTo>
                    <a:lnTo>
                      <a:pt x="96" y="180"/>
                    </a:lnTo>
                    <a:lnTo>
                      <a:pt x="117" y="176"/>
                    </a:lnTo>
                    <a:lnTo>
                      <a:pt x="136" y="169"/>
                    </a:lnTo>
                    <a:lnTo>
                      <a:pt x="132" y="161"/>
                    </a:lnTo>
                    <a:lnTo>
                      <a:pt x="130" y="155"/>
                    </a:lnTo>
                    <a:lnTo>
                      <a:pt x="128" y="147"/>
                    </a:lnTo>
                    <a:lnTo>
                      <a:pt x="134" y="132"/>
                    </a:lnTo>
                    <a:lnTo>
                      <a:pt x="146" y="121"/>
                    </a:lnTo>
                    <a:lnTo>
                      <a:pt x="161" y="115"/>
                    </a:lnTo>
                    <a:lnTo>
                      <a:pt x="167" y="117"/>
                    </a:lnTo>
                    <a:lnTo>
                      <a:pt x="167" y="109"/>
                    </a:lnTo>
                    <a:lnTo>
                      <a:pt x="163" y="82"/>
                    </a:lnTo>
                    <a:lnTo>
                      <a:pt x="148" y="59"/>
                    </a:lnTo>
                    <a:lnTo>
                      <a:pt x="126" y="44"/>
                    </a:lnTo>
                    <a:lnTo>
                      <a:pt x="121" y="51"/>
                    </a:lnTo>
                    <a:lnTo>
                      <a:pt x="115" y="57"/>
                    </a:lnTo>
                    <a:lnTo>
                      <a:pt x="105" y="63"/>
                    </a:lnTo>
                    <a:lnTo>
                      <a:pt x="96" y="63"/>
                    </a:lnTo>
                    <a:lnTo>
                      <a:pt x="86" y="63"/>
                    </a:lnTo>
                    <a:lnTo>
                      <a:pt x="78" y="57"/>
                    </a:lnTo>
                    <a:lnTo>
                      <a:pt x="73" y="51"/>
                    </a:lnTo>
                    <a:lnTo>
                      <a:pt x="67" y="44"/>
                    </a:lnTo>
                    <a:close/>
                    <a:moveTo>
                      <a:pt x="96" y="11"/>
                    </a:moveTo>
                    <a:lnTo>
                      <a:pt x="90" y="13"/>
                    </a:lnTo>
                    <a:lnTo>
                      <a:pt x="84" y="15"/>
                    </a:lnTo>
                    <a:lnTo>
                      <a:pt x="80" y="19"/>
                    </a:lnTo>
                    <a:lnTo>
                      <a:pt x="78" y="24"/>
                    </a:lnTo>
                    <a:lnTo>
                      <a:pt x="76" y="30"/>
                    </a:lnTo>
                    <a:lnTo>
                      <a:pt x="78" y="38"/>
                    </a:lnTo>
                    <a:lnTo>
                      <a:pt x="80" y="42"/>
                    </a:lnTo>
                    <a:lnTo>
                      <a:pt x="84" y="48"/>
                    </a:lnTo>
                    <a:lnTo>
                      <a:pt x="90" y="49"/>
                    </a:lnTo>
                    <a:lnTo>
                      <a:pt x="96" y="51"/>
                    </a:lnTo>
                    <a:lnTo>
                      <a:pt x="103" y="49"/>
                    </a:lnTo>
                    <a:lnTo>
                      <a:pt x="107" y="48"/>
                    </a:lnTo>
                    <a:lnTo>
                      <a:pt x="113" y="42"/>
                    </a:lnTo>
                    <a:lnTo>
                      <a:pt x="115" y="38"/>
                    </a:lnTo>
                    <a:lnTo>
                      <a:pt x="117" y="30"/>
                    </a:lnTo>
                    <a:lnTo>
                      <a:pt x="115" y="24"/>
                    </a:lnTo>
                    <a:lnTo>
                      <a:pt x="113" y="19"/>
                    </a:lnTo>
                    <a:lnTo>
                      <a:pt x="107" y="15"/>
                    </a:lnTo>
                    <a:lnTo>
                      <a:pt x="103" y="13"/>
                    </a:lnTo>
                    <a:lnTo>
                      <a:pt x="96" y="11"/>
                    </a:lnTo>
                    <a:close/>
                    <a:moveTo>
                      <a:pt x="96" y="0"/>
                    </a:moveTo>
                    <a:lnTo>
                      <a:pt x="113" y="3"/>
                    </a:lnTo>
                    <a:lnTo>
                      <a:pt x="124" y="15"/>
                    </a:lnTo>
                    <a:lnTo>
                      <a:pt x="128" y="30"/>
                    </a:lnTo>
                    <a:lnTo>
                      <a:pt x="128" y="30"/>
                    </a:lnTo>
                    <a:lnTo>
                      <a:pt x="149" y="44"/>
                    </a:lnTo>
                    <a:lnTo>
                      <a:pt x="167" y="61"/>
                    </a:lnTo>
                    <a:lnTo>
                      <a:pt x="176" y="84"/>
                    </a:lnTo>
                    <a:lnTo>
                      <a:pt x="180" y="109"/>
                    </a:lnTo>
                    <a:lnTo>
                      <a:pt x="180" y="121"/>
                    </a:lnTo>
                    <a:lnTo>
                      <a:pt x="186" y="126"/>
                    </a:lnTo>
                    <a:lnTo>
                      <a:pt x="190" y="132"/>
                    </a:lnTo>
                    <a:lnTo>
                      <a:pt x="192" y="140"/>
                    </a:lnTo>
                    <a:lnTo>
                      <a:pt x="194" y="147"/>
                    </a:lnTo>
                    <a:lnTo>
                      <a:pt x="190" y="165"/>
                    </a:lnTo>
                    <a:lnTo>
                      <a:pt x="178" y="176"/>
                    </a:lnTo>
                    <a:lnTo>
                      <a:pt x="161" y="180"/>
                    </a:lnTo>
                    <a:lnTo>
                      <a:pt x="153" y="178"/>
                    </a:lnTo>
                    <a:lnTo>
                      <a:pt x="146" y="176"/>
                    </a:lnTo>
                    <a:lnTo>
                      <a:pt x="123" y="188"/>
                    </a:lnTo>
                    <a:lnTo>
                      <a:pt x="96" y="194"/>
                    </a:lnTo>
                    <a:lnTo>
                      <a:pt x="69" y="188"/>
                    </a:lnTo>
                    <a:lnTo>
                      <a:pt x="46" y="176"/>
                    </a:lnTo>
                    <a:lnTo>
                      <a:pt x="40" y="178"/>
                    </a:lnTo>
                    <a:lnTo>
                      <a:pt x="32" y="180"/>
                    </a:lnTo>
                    <a:lnTo>
                      <a:pt x="15" y="176"/>
                    </a:lnTo>
                    <a:lnTo>
                      <a:pt x="4" y="165"/>
                    </a:lnTo>
                    <a:lnTo>
                      <a:pt x="0" y="147"/>
                    </a:lnTo>
                    <a:lnTo>
                      <a:pt x="0" y="140"/>
                    </a:lnTo>
                    <a:lnTo>
                      <a:pt x="4" y="132"/>
                    </a:lnTo>
                    <a:lnTo>
                      <a:pt x="7" y="126"/>
                    </a:lnTo>
                    <a:lnTo>
                      <a:pt x="13" y="121"/>
                    </a:lnTo>
                    <a:lnTo>
                      <a:pt x="13" y="109"/>
                    </a:lnTo>
                    <a:lnTo>
                      <a:pt x="17" y="84"/>
                    </a:lnTo>
                    <a:lnTo>
                      <a:pt x="27" y="61"/>
                    </a:lnTo>
                    <a:lnTo>
                      <a:pt x="44" y="44"/>
                    </a:lnTo>
                    <a:lnTo>
                      <a:pt x="65" y="30"/>
                    </a:lnTo>
                    <a:lnTo>
                      <a:pt x="65" y="30"/>
                    </a:lnTo>
                    <a:lnTo>
                      <a:pt x="69" y="15"/>
                    </a:lnTo>
                    <a:lnTo>
                      <a:pt x="80" y="3"/>
                    </a:lnTo>
                    <a:lnTo>
                      <a:pt x="96" y="0"/>
                    </a:lnTo>
                    <a:close/>
                  </a:path>
                </a:pathLst>
              </a:custGeom>
              <a:solidFill>
                <a:srgbClr val="353535"/>
              </a:solidFill>
              <a:ln w="0">
                <a:noFill/>
                <a:prstDash val="solid"/>
                <a:round/>
                <a:headEnd/>
                <a:tailEnd/>
              </a:ln>
            </p:spPr>
            <p:txBody>
              <a:bodyPr vert="horz" wrap="square" lIns="89606" tIns="44804" rIns="89606" bIns="44804"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grpSp>
        <p:grpSp>
          <p:nvGrpSpPr>
            <p:cNvPr id="274" name="Group 273">
              <a:extLst>
                <a:ext uri="{FF2B5EF4-FFF2-40B4-BE49-F238E27FC236}">
                  <a16:creationId xmlns:a16="http://schemas.microsoft.com/office/drawing/2014/main" id="{ED5423CE-7B61-4CCC-BEAA-B5FD8BF3B9A1}"/>
                </a:ext>
              </a:extLst>
            </p:cNvPr>
            <p:cNvGrpSpPr/>
            <p:nvPr/>
          </p:nvGrpSpPr>
          <p:grpSpPr>
            <a:xfrm>
              <a:off x="6935268" y="1765837"/>
              <a:ext cx="2719933" cy="747183"/>
              <a:chOff x="2187551" y="5036080"/>
              <a:chExt cx="2719933" cy="747183"/>
            </a:xfrm>
          </p:grpSpPr>
          <p:grpSp>
            <p:nvGrpSpPr>
              <p:cNvPr id="281" name="Group 280">
                <a:extLst>
                  <a:ext uri="{FF2B5EF4-FFF2-40B4-BE49-F238E27FC236}">
                    <a16:creationId xmlns:a16="http://schemas.microsoft.com/office/drawing/2014/main" id="{C95D5166-14F2-4392-B257-68A45322BC9E}"/>
                  </a:ext>
                </a:extLst>
              </p:cNvPr>
              <p:cNvGrpSpPr>
                <a:grpSpLocks noChangeAspect="1"/>
              </p:cNvGrpSpPr>
              <p:nvPr/>
            </p:nvGrpSpPr>
            <p:grpSpPr>
              <a:xfrm>
                <a:off x="2418123" y="5235396"/>
                <a:ext cx="253188" cy="254801"/>
                <a:chOff x="6512990" y="1747047"/>
                <a:chExt cx="1235956" cy="1270956"/>
              </a:xfrm>
              <a:solidFill>
                <a:srgbClr val="353535"/>
              </a:solidFill>
            </p:grpSpPr>
            <p:sp>
              <p:nvSpPr>
                <p:cNvPr id="283" name="Rectangle 282">
                  <a:extLst>
                    <a:ext uri="{FF2B5EF4-FFF2-40B4-BE49-F238E27FC236}">
                      <a16:creationId xmlns:a16="http://schemas.microsoft.com/office/drawing/2014/main" id="{2DBE6302-6843-4ED3-822C-60BF5F82EAF4}"/>
                    </a:ext>
                  </a:extLst>
                </p:cNvPr>
                <p:cNvSpPr>
                  <a:spLocks noChangeArrowheads="1"/>
                </p:cNvSpPr>
                <p:nvPr/>
              </p:nvSpPr>
              <p:spPr bwMode="auto">
                <a:xfrm>
                  <a:off x="6512990" y="1747047"/>
                  <a:ext cx="522386" cy="554698"/>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4" name="Rectangle 283">
                  <a:extLst>
                    <a:ext uri="{FF2B5EF4-FFF2-40B4-BE49-F238E27FC236}">
                      <a16:creationId xmlns:a16="http://schemas.microsoft.com/office/drawing/2014/main" id="{2D225A4E-A5C3-444A-9914-352C92193CCE}"/>
                    </a:ext>
                  </a:extLst>
                </p:cNvPr>
                <p:cNvSpPr>
                  <a:spLocks noChangeArrowheads="1"/>
                </p:cNvSpPr>
                <p:nvPr/>
              </p:nvSpPr>
              <p:spPr bwMode="auto">
                <a:xfrm>
                  <a:off x="7210403" y="1747047"/>
                  <a:ext cx="538542" cy="554698"/>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5" name="Rectangle 284">
                  <a:extLst>
                    <a:ext uri="{FF2B5EF4-FFF2-40B4-BE49-F238E27FC236}">
                      <a16:creationId xmlns:a16="http://schemas.microsoft.com/office/drawing/2014/main" id="{E4EB03E0-0FC4-41D7-87C7-C6419E9985DA}"/>
                    </a:ext>
                  </a:extLst>
                </p:cNvPr>
                <p:cNvSpPr>
                  <a:spLocks noChangeArrowheads="1"/>
                </p:cNvSpPr>
                <p:nvPr/>
              </p:nvSpPr>
              <p:spPr bwMode="auto">
                <a:xfrm>
                  <a:off x="6512990" y="2463304"/>
                  <a:ext cx="522385" cy="554698"/>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6" name="Rectangle 285">
                  <a:extLst>
                    <a:ext uri="{FF2B5EF4-FFF2-40B4-BE49-F238E27FC236}">
                      <a16:creationId xmlns:a16="http://schemas.microsoft.com/office/drawing/2014/main" id="{C7685164-4493-4110-BCE4-E14E6B46032F}"/>
                    </a:ext>
                  </a:extLst>
                </p:cNvPr>
                <p:cNvSpPr>
                  <a:spLocks noChangeArrowheads="1"/>
                </p:cNvSpPr>
                <p:nvPr/>
              </p:nvSpPr>
              <p:spPr bwMode="auto">
                <a:xfrm>
                  <a:off x="7210404" y="2463304"/>
                  <a:ext cx="538542" cy="554699"/>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7" name="Freeform 37">
                  <a:extLst>
                    <a:ext uri="{FF2B5EF4-FFF2-40B4-BE49-F238E27FC236}">
                      <a16:creationId xmlns:a16="http://schemas.microsoft.com/office/drawing/2014/main" id="{3251A43B-EF93-4E65-B73B-5122859E5491}"/>
                    </a:ext>
                  </a:extLst>
                </p:cNvPr>
                <p:cNvSpPr>
                  <a:spLocks/>
                </p:cNvSpPr>
                <p:nvPr/>
              </p:nvSpPr>
              <p:spPr bwMode="auto">
                <a:xfrm>
                  <a:off x="6635507" y="2094629"/>
                  <a:ext cx="974766" cy="552007"/>
                </a:xfrm>
                <a:custGeom>
                  <a:avLst/>
                  <a:gdLst>
                    <a:gd name="T0" fmla="*/ 48 w 268"/>
                    <a:gd name="T1" fmla="*/ 41 h 151"/>
                    <a:gd name="T2" fmla="*/ 73 w 268"/>
                    <a:gd name="T3" fmla="*/ 49 h 151"/>
                    <a:gd name="T4" fmla="*/ 141 w 268"/>
                    <a:gd name="T5" fmla="*/ 0 h 151"/>
                    <a:gd name="T6" fmla="*/ 214 w 268"/>
                    <a:gd name="T7" fmla="*/ 67 h 151"/>
                    <a:gd name="T8" fmla="*/ 229 w 268"/>
                    <a:gd name="T9" fmla="*/ 63 h 151"/>
                    <a:gd name="T10" fmla="*/ 268 w 268"/>
                    <a:gd name="T11" fmla="*/ 107 h 151"/>
                    <a:gd name="T12" fmla="*/ 229 w 268"/>
                    <a:gd name="T13" fmla="*/ 151 h 151"/>
                    <a:gd name="T14" fmla="*/ 48 w 268"/>
                    <a:gd name="T15" fmla="*/ 151 h 151"/>
                    <a:gd name="T16" fmla="*/ 0 w 268"/>
                    <a:gd name="T17" fmla="*/ 96 h 151"/>
                    <a:gd name="T18" fmla="*/ 48 w 268"/>
                    <a:gd name="T19" fmla="*/ 4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151">
                      <a:moveTo>
                        <a:pt x="48" y="41"/>
                      </a:moveTo>
                      <a:cubicBezTo>
                        <a:pt x="57" y="41"/>
                        <a:pt x="66" y="44"/>
                        <a:pt x="73" y="49"/>
                      </a:cubicBezTo>
                      <a:cubicBezTo>
                        <a:pt x="85" y="20"/>
                        <a:pt x="111" y="0"/>
                        <a:pt x="141" y="0"/>
                      </a:cubicBezTo>
                      <a:cubicBezTo>
                        <a:pt x="177" y="0"/>
                        <a:pt x="207" y="29"/>
                        <a:pt x="214" y="67"/>
                      </a:cubicBezTo>
                      <a:cubicBezTo>
                        <a:pt x="219" y="65"/>
                        <a:pt x="224" y="63"/>
                        <a:pt x="229" y="63"/>
                      </a:cubicBezTo>
                      <a:cubicBezTo>
                        <a:pt x="251" y="63"/>
                        <a:pt x="268" y="83"/>
                        <a:pt x="268" y="107"/>
                      </a:cubicBezTo>
                      <a:cubicBezTo>
                        <a:pt x="268" y="131"/>
                        <a:pt x="251" y="151"/>
                        <a:pt x="229" y="151"/>
                      </a:cubicBezTo>
                      <a:cubicBezTo>
                        <a:pt x="48" y="151"/>
                        <a:pt x="48" y="151"/>
                        <a:pt x="48" y="151"/>
                      </a:cubicBezTo>
                      <a:cubicBezTo>
                        <a:pt x="21" y="151"/>
                        <a:pt x="0" y="126"/>
                        <a:pt x="0" y="96"/>
                      </a:cubicBezTo>
                      <a:cubicBezTo>
                        <a:pt x="0" y="66"/>
                        <a:pt x="21" y="41"/>
                        <a:pt x="48" y="41"/>
                      </a:cubicBezTo>
                      <a:close/>
                    </a:path>
                  </a:pathLst>
                </a:custGeom>
                <a:solidFill>
                  <a:srgbClr val="EAEAEA"/>
                </a:solidFill>
                <a:ln w="19050">
                  <a:solidFill>
                    <a:srgbClr val="353535"/>
                  </a:solidFill>
                  <a:round/>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grpSp>
          <p:sp>
            <p:nvSpPr>
              <p:cNvPr id="282" name="TextBox 68">
                <a:extLst>
                  <a:ext uri="{FF2B5EF4-FFF2-40B4-BE49-F238E27FC236}">
                    <a16:creationId xmlns:a16="http://schemas.microsoft.com/office/drawing/2014/main" id="{D184FDAB-2711-42BA-81A4-7C6F00CECC3D}"/>
                  </a:ext>
                </a:extLst>
              </p:cNvPr>
              <p:cNvSpPr txBox="1"/>
              <p:nvPr/>
            </p:nvSpPr>
            <p:spPr>
              <a:xfrm>
                <a:off x="2187551" y="5036080"/>
                <a:ext cx="2719933"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Web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and mobile</a:t>
                </a:r>
              </a:p>
            </p:txBody>
          </p:sp>
        </p:grpSp>
        <p:grpSp>
          <p:nvGrpSpPr>
            <p:cNvPr id="275" name="Group 274">
              <a:extLst>
                <a:ext uri="{FF2B5EF4-FFF2-40B4-BE49-F238E27FC236}">
                  <a16:creationId xmlns:a16="http://schemas.microsoft.com/office/drawing/2014/main" id="{C09A6207-AFCE-41DD-BBAC-3E6999803079}"/>
                </a:ext>
              </a:extLst>
            </p:cNvPr>
            <p:cNvGrpSpPr/>
            <p:nvPr/>
          </p:nvGrpSpPr>
          <p:grpSpPr>
            <a:xfrm>
              <a:off x="10358866" y="1765837"/>
              <a:ext cx="2719933" cy="747183"/>
              <a:chOff x="5611149" y="4984470"/>
              <a:chExt cx="2719933" cy="747183"/>
            </a:xfrm>
          </p:grpSpPr>
          <p:sp>
            <p:nvSpPr>
              <p:cNvPr id="279" name="TextBox 75">
                <a:extLst>
                  <a:ext uri="{FF2B5EF4-FFF2-40B4-BE49-F238E27FC236}">
                    <a16:creationId xmlns:a16="http://schemas.microsoft.com/office/drawing/2014/main" id="{5C252DCD-4F07-49DA-B253-E5F59B165A1A}"/>
                  </a:ext>
                </a:extLst>
              </p:cNvPr>
              <p:cNvSpPr txBox="1"/>
              <p:nvPr/>
            </p:nvSpPr>
            <p:spPr>
              <a:xfrm>
                <a:off x="5611149" y="4984470"/>
                <a:ext cx="2719933"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Serverless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Compute</a:t>
                </a:r>
              </a:p>
            </p:txBody>
          </p:sp>
          <p:sp>
            <p:nvSpPr>
              <p:cNvPr id="280" name="Freeform 10">
                <a:extLst>
                  <a:ext uri="{FF2B5EF4-FFF2-40B4-BE49-F238E27FC236}">
                    <a16:creationId xmlns:a16="http://schemas.microsoft.com/office/drawing/2014/main" id="{A12BF04C-D4D3-40BE-8073-D7D1C5756969}"/>
                  </a:ext>
                </a:extLst>
              </p:cNvPr>
              <p:cNvSpPr>
                <a:spLocks noChangeAspect="1"/>
              </p:cNvSpPr>
              <p:nvPr/>
            </p:nvSpPr>
            <p:spPr bwMode="auto">
              <a:xfrm>
                <a:off x="5851114" y="5206537"/>
                <a:ext cx="158139" cy="267422"/>
              </a:xfrm>
              <a:custGeom>
                <a:avLst/>
                <a:gdLst>
                  <a:gd name="T0" fmla="*/ 123 w 123"/>
                  <a:gd name="T1" fmla="*/ 77 h 208"/>
                  <a:gd name="T2" fmla="*/ 74 w 123"/>
                  <a:gd name="T3" fmla="*/ 77 h 208"/>
                  <a:gd name="T4" fmla="*/ 115 w 123"/>
                  <a:gd name="T5" fmla="*/ 0 h 208"/>
                  <a:gd name="T6" fmla="*/ 34 w 123"/>
                  <a:gd name="T7" fmla="*/ 0 h 208"/>
                  <a:gd name="T8" fmla="*/ 0 w 123"/>
                  <a:gd name="T9" fmla="*/ 115 h 208"/>
                  <a:gd name="T10" fmla="*/ 50 w 123"/>
                  <a:gd name="T11" fmla="*/ 115 h 208"/>
                  <a:gd name="T12" fmla="*/ 32 w 123"/>
                  <a:gd name="T13" fmla="*/ 208 h 208"/>
                  <a:gd name="T14" fmla="*/ 123 w 123"/>
                  <a:gd name="T15" fmla="*/ 77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208">
                    <a:moveTo>
                      <a:pt x="123" y="77"/>
                    </a:moveTo>
                    <a:lnTo>
                      <a:pt x="74" y="77"/>
                    </a:lnTo>
                    <a:lnTo>
                      <a:pt x="115" y="0"/>
                    </a:lnTo>
                    <a:lnTo>
                      <a:pt x="34" y="0"/>
                    </a:lnTo>
                    <a:lnTo>
                      <a:pt x="0" y="115"/>
                    </a:lnTo>
                    <a:lnTo>
                      <a:pt x="50" y="115"/>
                    </a:lnTo>
                    <a:lnTo>
                      <a:pt x="32" y="208"/>
                    </a:lnTo>
                    <a:lnTo>
                      <a:pt x="123" y="77"/>
                    </a:lnTo>
                    <a:close/>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06" tIns="44804" rIns="89606" bIns="44804"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grpSp>
        <p:grpSp>
          <p:nvGrpSpPr>
            <p:cNvPr id="276" name="Group 275">
              <a:extLst>
                <a:ext uri="{FF2B5EF4-FFF2-40B4-BE49-F238E27FC236}">
                  <a16:creationId xmlns:a16="http://schemas.microsoft.com/office/drawing/2014/main" id="{400BB98D-6A67-48B7-8B42-7D0E0591DA06}"/>
                </a:ext>
              </a:extLst>
            </p:cNvPr>
            <p:cNvGrpSpPr/>
            <p:nvPr/>
          </p:nvGrpSpPr>
          <p:grpSpPr>
            <a:xfrm>
              <a:off x="8538014" y="1880932"/>
              <a:ext cx="2719933" cy="516992"/>
              <a:chOff x="3790297" y="5095254"/>
              <a:chExt cx="2719933" cy="516992"/>
            </a:xfrm>
          </p:grpSpPr>
          <p:sp>
            <p:nvSpPr>
              <p:cNvPr id="277" name="Freeform 5">
                <a:extLst>
                  <a:ext uri="{FF2B5EF4-FFF2-40B4-BE49-F238E27FC236}">
                    <a16:creationId xmlns:a16="http://schemas.microsoft.com/office/drawing/2014/main" id="{4D97E02C-0236-441A-9F0F-2D3C0E2A6E76}"/>
                  </a:ext>
                </a:extLst>
              </p:cNvPr>
              <p:cNvSpPr>
                <a:spLocks noChangeAspect="1" noEditPoints="1"/>
              </p:cNvSpPr>
              <p:nvPr/>
            </p:nvSpPr>
            <p:spPr bwMode="auto">
              <a:xfrm>
                <a:off x="3972080" y="5235018"/>
                <a:ext cx="332129" cy="210461"/>
              </a:xfrm>
              <a:custGeom>
                <a:avLst/>
                <a:gdLst>
                  <a:gd name="T0" fmla="*/ 916 w 925"/>
                  <a:gd name="T1" fmla="*/ 435 h 585"/>
                  <a:gd name="T2" fmla="*/ 763 w 925"/>
                  <a:gd name="T3" fmla="*/ 377 h 585"/>
                  <a:gd name="T4" fmla="*/ 567 w 925"/>
                  <a:gd name="T5" fmla="*/ 438 h 585"/>
                  <a:gd name="T6" fmla="*/ 588 w 925"/>
                  <a:gd name="T7" fmla="*/ 399 h 585"/>
                  <a:gd name="T8" fmla="*/ 523 w 925"/>
                  <a:gd name="T9" fmla="*/ 357 h 585"/>
                  <a:gd name="T10" fmla="*/ 474 w 925"/>
                  <a:gd name="T11" fmla="*/ 381 h 585"/>
                  <a:gd name="T12" fmla="*/ 458 w 925"/>
                  <a:gd name="T13" fmla="*/ 357 h 585"/>
                  <a:gd name="T14" fmla="*/ 426 w 925"/>
                  <a:gd name="T15" fmla="*/ 371 h 585"/>
                  <a:gd name="T16" fmla="*/ 369 w 925"/>
                  <a:gd name="T17" fmla="*/ 310 h 585"/>
                  <a:gd name="T18" fmla="*/ 348 w 925"/>
                  <a:gd name="T19" fmla="*/ 274 h 585"/>
                  <a:gd name="T20" fmla="*/ 306 w 925"/>
                  <a:gd name="T21" fmla="*/ 277 h 585"/>
                  <a:gd name="T22" fmla="*/ 240 w 925"/>
                  <a:gd name="T23" fmla="*/ 267 h 585"/>
                  <a:gd name="T24" fmla="*/ 0 w 925"/>
                  <a:gd name="T25" fmla="*/ 286 h 585"/>
                  <a:gd name="T26" fmla="*/ 153 w 925"/>
                  <a:gd name="T27" fmla="*/ 480 h 585"/>
                  <a:gd name="T28" fmla="*/ 596 w 925"/>
                  <a:gd name="T29" fmla="*/ 585 h 585"/>
                  <a:gd name="T30" fmla="*/ 925 w 925"/>
                  <a:gd name="T31" fmla="*/ 454 h 585"/>
                  <a:gd name="T32" fmla="*/ 710 w 925"/>
                  <a:gd name="T33" fmla="*/ 516 h 585"/>
                  <a:gd name="T34" fmla="*/ 417 w 925"/>
                  <a:gd name="T35" fmla="*/ 543 h 585"/>
                  <a:gd name="T36" fmla="*/ 165 w 925"/>
                  <a:gd name="T37" fmla="*/ 438 h 585"/>
                  <a:gd name="T38" fmla="*/ 42 w 925"/>
                  <a:gd name="T39" fmla="*/ 328 h 585"/>
                  <a:gd name="T40" fmla="*/ 244 w 925"/>
                  <a:gd name="T41" fmla="*/ 309 h 585"/>
                  <a:gd name="T42" fmla="*/ 417 w 925"/>
                  <a:gd name="T43" fmla="*/ 422 h 585"/>
                  <a:gd name="T44" fmla="*/ 534 w 925"/>
                  <a:gd name="T45" fmla="*/ 469 h 585"/>
                  <a:gd name="T46" fmla="*/ 273 w 925"/>
                  <a:gd name="T47" fmla="*/ 375 h 585"/>
                  <a:gd name="T48" fmla="*/ 236 w 925"/>
                  <a:gd name="T49" fmla="*/ 417 h 585"/>
                  <a:gd name="T50" fmla="*/ 381 w 925"/>
                  <a:gd name="T51" fmla="*/ 511 h 585"/>
                  <a:gd name="T52" fmla="*/ 578 w 925"/>
                  <a:gd name="T53" fmla="*/ 485 h 585"/>
                  <a:gd name="T54" fmla="*/ 625 w 925"/>
                  <a:gd name="T55" fmla="*/ 484 h 585"/>
                  <a:gd name="T56" fmla="*/ 781 w 925"/>
                  <a:gd name="T57" fmla="*/ 415 h 585"/>
                  <a:gd name="T58" fmla="*/ 868 w 925"/>
                  <a:gd name="T59" fmla="*/ 436 h 585"/>
                  <a:gd name="T60" fmla="*/ 348 w 925"/>
                  <a:gd name="T61" fmla="*/ 200 h 585"/>
                  <a:gd name="T62" fmla="*/ 306 w 925"/>
                  <a:gd name="T63" fmla="*/ 126 h 585"/>
                  <a:gd name="T64" fmla="*/ 348 w 925"/>
                  <a:gd name="T65" fmla="*/ 200 h 585"/>
                  <a:gd name="T66" fmla="*/ 306 w 925"/>
                  <a:gd name="T67" fmla="*/ 52 h 585"/>
                  <a:gd name="T68" fmla="*/ 359 w 925"/>
                  <a:gd name="T69" fmla="*/ 0 h 585"/>
                  <a:gd name="T70" fmla="*/ 348 w 925"/>
                  <a:gd name="T71" fmla="*/ 42 h 585"/>
                  <a:gd name="T72" fmla="*/ 594 w 925"/>
                  <a:gd name="T73" fmla="*/ 42 h 585"/>
                  <a:gd name="T74" fmla="*/ 535 w 925"/>
                  <a:gd name="T75" fmla="*/ 0 h 585"/>
                  <a:gd name="T76" fmla="*/ 594 w 925"/>
                  <a:gd name="T77" fmla="*/ 42 h 585"/>
                  <a:gd name="T78" fmla="*/ 417 w 925"/>
                  <a:gd name="T79" fmla="*/ 42 h 585"/>
                  <a:gd name="T80" fmla="*/ 476 w 925"/>
                  <a:gd name="T81" fmla="*/ 0 h 585"/>
                  <a:gd name="T82" fmla="*/ 663 w 925"/>
                  <a:gd name="T83" fmla="*/ 42 h 585"/>
                  <a:gd name="T84" fmla="*/ 653 w 925"/>
                  <a:gd name="T85" fmla="*/ 0 h 585"/>
                  <a:gd name="T86" fmla="*/ 705 w 925"/>
                  <a:gd name="T87" fmla="*/ 52 h 585"/>
                  <a:gd name="T88" fmla="*/ 663 w 925"/>
                  <a:gd name="T89" fmla="*/ 42 h 585"/>
                  <a:gd name="T90" fmla="*/ 663 w 925"/>
                  <a:gd name="T91" fmla="*/ 170 h 585"/>
                  <a:gd name="T92" fmla="*/ 705 w 925"/>
                  <a:gd name="T93" fmla="*/ 111 h 585"/>
                  <a:gd name="T94" fmla="*/ 663 w 925"/>
                  <a:gd name="T95" fmla="*/ 229 h 585"/>
                  <a:gd name="T96" fmla="*/ 705 w 925"/>
                  <a:gd name="T97" fmla="*/ 288 h 585"/>
                  <a:gd name="T98" fmla="*/ 663 w 925"/>
                  <a:gd name="T99" fmla="*/ 229 h 585"/>
                  <a:gd name="T100" fmla="*/ 653 w 925"/>
                  <a:gd name="T101" fmla="*/ 399 h 585"/>
                  <a:gd name="T102" fmla="*/ 663 w 925"/>
                  <a:gd name="T103" fmla="*/ 357 h 585"/>
                  <a:gd name="T104" fmla="*/ 705 w 925"/>
                  <a:gd name="T105" fmla="*/ 347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5" h="585">
                    <a:moveTo>
                      <a:pt x="916" y="435"/>
                    </a:moveTo>
                    <a:cubicBezTo>
                      <a:pt x="916" y="435"/>
                      <a:pt x="916" y="435"/>
                      <a:pt x="916" y="435"/>
                    </a:cubicBezTo>
                    <a:cubicBezTo>
                      <a:pt x="899" y="400"/>
                      <a:pt x="875" y="377"/>
                      <a:pt x="846" y="368"/>
                    </a:cubicBezTo>
                    <a:cubicBezTo>
                      <a:pt x="820" y="359"/>
                      <a:pt x="791" y="363"/>
                      <a:pt x="763" y="377"/>
                    </a:cubicBezTo>
                    <a:cubicBezTo>
                      <a:pt x="618" y="442"/>
                      <a:pt x="618" y="442"/>
                      <a:pt x="618" y="442"/>
                    </a:cubicBezTo>
                    <a:cubicBezTo>
                      <a:pt x="567" y="438"/>
                      <a:pt x="567" y="438"/>
                      <a:pt x="567" y="438"/>
                    </a:cubicBezTo>
                    <a:cubicBezTo>
                      <a:pt x="559" y="422"/>
                      <a:pt x="547" y="409"/>
                      <a:pt x="532" y="399"/>
                    </a:cubicBezTo>
                    <a:cubicBezTo>
                      <a:pt x="588" y="399"/>
                      <a:pt x="588" y="399"/>
                      <a:pt x="588" y="399"/>
                    </a:cubicBezTo>
                    <a:cubicBezTo>
                      <a:pt x="588" y="357"/>
                      <a:pt x="588" y="357"/>
                      <a:pt x="588" y="357"/>
                    </a:cubicBezTo>
                    <a:cubicBezTo>
                      <a:pt x="523" y="357"/>
                      <a:pt x="523" y="357"/>
                      <a:pt x="523" y="357"/>
                    </a:cubicBezTo>
                    <a:cubicBezTo>
                      <a:pt x="523" y="393"/>
                      <a:pt x="523" y="393"/>
                      <a:pt x="523" y="393"/>
                    </a:cubicBezTo>
                    <a:cubicBezTo>
                      <a:pt x="508" y="385"/>
                      <a:pt x="491" y="381"/>
                      <a:pt x="474" y="381"/>
                    </a:cubicBezTo>
                    <a:cubicBezTo>
                      <a:pt x="458" y="381"/>
                      <a:pt x="458" y="381"/>
                      <a:pt x="458" y="381"/>
                    </a:cubicBezTo>
                    <a:cubicBezTo>
                      <a:pt x="458" y="357"/>
                      <a:pt x="458" y="357"/>
                      <a:pt x="458" y="357"/>
                    </a:cubicBezTo>
                    <a:cubicBezTo>
                      <a:pt x="426" y="357"/>
                      <a:pt x="426" y="357"/>
                      <a:pt x="426" y="357"/>
                    </a:cubicBezTo>
                    <a:cubicBezTo>
                      <a:pt x="426" y="371"/>
                      <a:pt x="426" y="371"/>
                      <a:pt x="426" y="371"/>
                    </a:cubicBezTo>
                    <a:cubicBezTo>
                      <a:pt x="370" y="311"/>
                      <a:pt x="370" y="311"/>
                      <a:pt x="370" y="311"/>
                    </a:cubicBezTo>
                    <a:cubicBezTo>
                      <a:pt x="369" y="310"/>
                      <a:pt x="369" y="310"/>
                      <a:pt x="369" y="310"/>
                    </a:cubicBezTo>
                    <a:cubicBezTo>
                      <a:pt x="362" y="305"/>
                      <a:pt x="355" y="300"/>
                      <a:pt x="348" y="296"/>
                    </a:cubicBezTo>
                    <a:cubicBezTo>
                      <a:pt x="348" y="274"/>
                      <a:pt x="348" y="274"/>
                      <a:pt x="348" y="274"/>
                    </a:cubicBezTo>
                    <a:cubicBezTo>
                      <a:pt x="306" y="274"/>
                      <a:pt x="306" y="274"/>
                      <a:pt x="306" y="274"/>
                    </a:cubicBezTo>
                    <a:cubicBezTo>
                      <a:pt x="306" y="277"/>
                      <a:pt x="306" y="277"/>
                      <a:pt x="306" y="277"/>
                    </a:cubicBezTo>
                    <a:cubicBezTo>
                      <a:pt x="286" y="270"/>
                      <a:pt x="264" y="267"/>
                      <a:pt x="242" y="267"/>
                    </a:cubicBezTo>
                    <a:cubicBezTo>
                      <a:pt x="240" y="267"/>
                      <a:pt x="240" y="267"/>
                      <a:pt x="240" y="267"/>
                    </a:cubicBezTo>
                    <a:cubicBezTo>
                      <a:pt x="148" y="286"/>
                      <a:pt x="148" y="286"/>
                      <a:pt x="148" y="286"/>
                    </a:cubicBezTo>
                    <a:cubicBezTo>
                      <a:pt x="0" y="286"/>
                      <a:pt x="0" y="286"/>
                      <a:pt x="0" y="286"/>
                    </a:cubicBezTo>
                    <a:cubicBezTo>
                      <a:pt x="0" y="480"/>
                      <a:pt x="0" y="480"/>
                      <a:pt x="0" y="480"/>
                    </a:cubicBezTo>
                    <a:cubicBezTo>
                      <a:pt x="153" y="480"/>
                      <a:pt x="153" y="480"/>
                      <a:pt x="153" y="480"/>
                    </a:cubicBezTo>
                    <a:cubicBezTo>
                      <a:pt x="183" y="498"/>
                      <a:pt x="330" y="585"/>
                      <a:pt x="417" y="585"/>
                    </a:cubicBezTo>
                    <a:cubicBezTo>
                      <a:pt x="596" y="585"/>
                      <a:pt x="596" y="585"/>
                      <a:pt x="596" y="585"/>
                    </a:cubicBezTo>
                    <a:cubicBezTo>
                      <a:pt x="642" y="585"/>
                      <a:pt x="688" y="574"/>
                      <a:pt x="729" y="553"/>
                    </a:cubicBezTo>
                    <a:cubicBezTo>
                      <a:pt x="925" y="454"/>
                      <a:pt x="925" y="454"/>
                      <a:pt x="925" y="454"/>
                    </a:cubicBezTo>
                    <a:lnTo>
                      <a:pt x="916" y="435"/>
                    </a:lnTo>
                    <a:close/>
                    <a:moveTo>
                      <a:pt x="710" y="516"/>
                    </a:moveTo>
                    <a:cubicBezTo>
                      <a:pt x="675" y="534"/>
                      <a:pt x="636" y="543"/>
                      <a:pt x="596" y="543"/>
                    </a:cubicBezTo>
                    <a:cubicBezTo>
                      <a:pt x="417" y="543"/>
                      <a:pt x="417" y="543"/>
                      <a:pt x="417" y="543"/>
                    </a:cubicBezTo>
                    <a:cubicBezTo>
                      <a:pt x="348" y="543"/>
                      <a:pt x="216" y="469"/>
                      <a:pt x="170" y="441"/>
                    </a:cubicBezTo>
                    <a:cubicBezTo>
                      <a:pt x="165" y="438"/>
                      <a:pt x="165" y="438"/>
                      <a:pt x="165" y="438"/>
                    </a:cubicBezTo>
                    <a:cubicBezTo>
                      <a:pt x="42" y="438"/>
                      <a:pt x="42" y="438"/>
                      <a:pt x="42" y="438"/>
                    </a:cubicBezTo>
                    <a:cubicBezTo>
                      <a:pt x="42" y="328"/>
                      <a:pt x="42" y="328"/>
                      <a:pt x="42" y="328"/>
                    </a:cubicBezTo>
                    <a:cubicBezTo>
                      <a:pt x="152" y="328"/>
                      <a:pt x="152" y="328"/>
                      <a:pt x="152" y="328"/>
                    </a:cubicBezTo>
                    <a:cubicBezTo>
                      <a:pt x="244" y="309"/>
                      <a:pt x="244" y="309"/>
                      <a:pt x="244" y="309"/>
                    </a:cubicBezTo>
                    <a:cubicBezTo>
                      <a:pt x="279" y="309"/>
                      <a:pt x="314" y="321"/>
                      <a:pt x="342" y="342"/>
                    </a:cubicBezTo>
                    <a:cubicBezTo>
                      <a:pt x="417" y="422"/>
                      <a:pt x="417" y="422"/>
                      <a:pt x="417" y="422"/>
                    </a:cubicBezTo>
                    <a:cubicBezTo>
                      <a:pt x="474" y="422"/>
                      <a:pt x="474" y="422"/>
                      <a:pt x="474" y="422"/>
                    </a:cubicBezTo>
                    <a:cubicBezTo>
                      <a:pt x="503" y="422"/>
                      <a:pt x="527" y="442"/>
                      <a:pt x="534" y="469"/>
                    </a:cubicBezTo>
                    <a:cubicBezTo>
                      <a:pt x="396" y="469"/>
                      <a:pt x="396" y="469"/>
                      <a:pt x="396" y="469"/>
                    </a:cubicBezTo>
                    <a:cubicBezTo>
                      <a:pt x="273" y="375"/>
                      <a:pt x="273" y="375"/>
                      <a:pt x="273" y="375"/>
                    </a:cubicBezTo>
                    <a:cubicBezTo>
                      <a:pt x="236" y="375"/>
                      <a:pt x="236" y="375"/>
                      <a:pt x="236" y="375"/>
                    </a:cubicBezTo>
                    <a:cubicBezTo>
                      <a:pt x="236" y="417"/>
                      <a:pt x="236" y="417"/>
                      <a:pt x="236" y="417"/>
                    </a:cubicBezTo>
                    <a:cubicBezTo>
                      <a:pt x="259" y="417"/>
                      <a:pt x="259" y="417"/>
                      <a:pt x="259" y="417"/>
                    </a:cubicBezTo>
                    <a:cubicBezTo>
                      <a:pt x="381" y="511"/>
                      <a:pt x="381" y="511"/>
                      <a:pt x="381" y="511"/>
                    </a:cubicBezTo>
                    <a:cubicBezTo>
                      <a:pt x="578" y="511"/>
                      <a:pt x="578" y="511"/>
                      <a:pt x="578" y="511"/>
                    </a:cubicBezTo>
                    <a:cubicBezTo>
                      <a:pt x="578" y="485"/>
                      <a:pt x="578" y="485"/>
                      <a:pt x="578" y="485"/>
                    </a:cubicBezTo>
                    <a:cubicBezTo>
                      <a:pt x="578" y="484"/>
                      <a:pt x="578" y="482"/>
                      <a:pt x="578" y="480"/>
                    </a:cubicBezTo>
                    <a:cubicBezTo>
                      <a:pt x="625" y="484"/>
                      <a:pt x="625" y="484"/>
                      <a:pt x="625" y="484"/>
                    </a:cubicBezTo>
                    <a:cubicBezTo>
                      <a:pt x="780" y="415"/>
                      <a:pt x="780" y="415"/>
                      <a:pt x="780" y="415"/>
                    </a:cubicBezTo>
                    <a:cubicBezTo>
                      <a:pt x="781" y="415"/>
                      <a:pt x="781" y="415"/>
                      <a:pt x="781" y="415"/>
                    </a:cubicBezTo>
                    <a:cubicBezTo>
                      <a:pt x="800" y="405"/>
                      <a:pt x="818" y="403"/>
                      <a:pt x="833" y="408"/>
                    </a:cubicBezTo>
                    <a:cubicBezTo>
                      <a:pt x="846" y="412"/>
                      <a:pt x="858" y="421"/>
                      <a:pt x="868" y="436"/>
                    </a:cubicBezTo>
                    <a:lnTo>
                      <a:pt x="710" y="516"/>
                    </a:lnTo>
                    <a:close/>
                    <a:moveTo>
                      <a:pt x="348" y="200"/>
                    </a:moveTo>
                    <a:cubicBezTo>
                      <a:pt x="306" y="200"/>
                      <a:pt x="306" y="200"/>
                      <a:pt x="306" y="200"/>
                    </a:cubicBezTo>
                    <a:cubicBezTo>
                      <a:pt x="306" y="126"/>
                      <a:pt x="306" y="126"/>
                      <a:pt x="306" y="126"/>
                    </a:cubicBezTo>
                    <a:cubicBezTo>
                      <a:pt x="348" y="126"/>
                      <a:pt x="348" y="126"/>
                      <a:pt x="348" y="126"/>
                    </a:cubicBezTo>
                    <a:lnTo>
                      <a:pt x="348" y="200"/>
                    </a:lnTo>
                    <a:close/>
                    <a:moveTo>
                      <a:pt x="348" y="52"/>
                    </a:moveTo>
                    <a:cubicBezTo>
                      <a:pt x="306" y="52"/>
                      <a:pt x="306" y="52"/>
                      <a:pt x="306" y="52"/>
                    </a:cubicBezTo>
                    <a:cubicBezTo>
                      <a:pt x="306" y="0"/>
                      <a:pt x="306" y="0"/>
                      <a:pt x="306" y="0"/>
                    </a:cubicBezTo>
                    <a:cubicBezTo>
                      <a:pt x="359" y="0"/>
                      <a:pt x="359" y="0"/>
                      <a:pt x="359" y="0"/>
                    </a:cubicBezTo>
                    <a:cubicBezTo>
                      <a:pt x="359" y="42"/>
                      <a:pt x="359" y="42"/>
                      <a:pt x="359" y="42"/>
                    </a:cubicBezTo>
                    <a:cubicBezTo>
                      <a:pt x="348" y="42"/>
                      <a:pt x="348" y="42"/>
                      <a:pt x="348" y="42"/>
                    </a:cubicBezTo>
                    <a:lnTo>
                      <a:pt x="348" y="52"/>
                    </a:lnTo>
                    <a:close/>
                    <a:moveTo>
                      <a:pt x="594" y="42"/>
                    </a:moveTo>
                    <a:cubicBezTo>
                      <a:pt x="535" y="42"/>
                      <a:pt x="535" y="42"/>
                      <a:pt x="535" y="42"/>
                    </a:cubicBezTo>
                    <a:cubicBezTo>
                      <a:pt x="535" y="0"/>
                      <a:pt x="535" y="0"/>
                      <a:pt x="535" y="0"/>
                    </a:cubicBezTo>
                    <a:cubicBezTo>
                      <a:pt x="594" y="0"/>
                      <a:pt x="594" y="0"/>
                      <a:pt x="594" y="0"/>
                    </a:cubicBezTo>
                    <a:lnTo>
                      <a:pt x="594" y="42"/>
                    </a:lnTo>
                    <a:close/>
                    <a:moveTo>
                      <a:pt x="476" y="42"/>
                    </a:moveTo>
                    <a:cubicBezTo>
                      <a:pt x="417" y="42"/>
                      <a:pt x="417" y="42"/>
                      <a:pt x="417" y="42"/>
                    </a:cubicBezTo>
                    <a:cubicBezTo>
                      <a:pt x="417" y="0"/>
                      <a:pt x="417" y="0"/>
                      <a:pt x="417" y="0"/>
                    </a:cubicBezTo>
                    <a:cubicBezTo>
                      <a:pt x="476" y="0"/>
                      <a:pt x="476" y="0"/>
                      <a:pt x="476" y="0"/>
                    </a:cubicBezTo>
                    <a:lnTo>
                      <a:pt x="476" y="42"/>
                    </a:lnTo>
                    <a:close/>
                    <a:moveTo>
                      <a:pt x="663" y="42"/>
                    </a:moveTo>
                    <a:cubicBezTo>
                      <a:pt x="653" y="42"/>
                      <a:pt x="653" y="42"/>
                      <a:pt x="653" y="42"/>
                    </a:cubicBezTo>
                    <a:cubicBezTo>
                      <a:pt x="653" y="0"/>
                      <a:pt x="653" y="0"/>
                      <a:pt x="653" y="0"/>
                    </a:cubicBezTo>
                    <a:cubicBezTo>
                      <a:pt x="705" y="0"/>
                      <a:pt x="705" y="0"/>
                      <a:pt x="705" y="0"/>
                    </a:cubicBezTo>
                    <a:cubicBezTo>
                      <a:pt x="705" y="52"/>
                      <a:pt x="705" y="52"/>
                      <a:pt x="705" y="52"/>
                    </a:cubicBezTo>
                    <a:cubicBezTo>
                      <a:pt x="663" y="52"/>
                      <a:pt x="663" y="52"/>
                      <a:pt x="663" y="52"/>
                    </a:cubicBezTo>
                    <a:lnTo>
                      <a:pt x="663" y="42"/>
                    </a:lnTo>
                    <a:close/>
                    <a:moveTo>
                      <a:pt x="705" y="170"/>
                    </a:moveTo>
                    <a:cubicBezTo>
                      <a:pt x="663" y="170"/>
                      <a:pt x="663" y="170"/>
                      <a:pt x="663" y="170"/>
                    </a:cubicBezTo>
                    <a:cubicBezTo>
                      <a:pt x="663" y="111"/>
                      <a:pt x="663" y="111"/>
                      <a:pt x="663" y="111"/>
                    </a:cubicBezTo>
                    <a:cubicBezTo>
                      <a:pt x="705" y="111"/>
                      <a:pt x="705" y="111"/>
                      <a:pt x="705" y="111"/>
                    </a:cubicBezTo>
                    <a:lnTo>
                      <a:pt x="705" y="170"/>
                    </a:lnTo>
                    <a:close/>
                    <a:moveTo>
                      <a:pt x="663" y="229"/>
                    </a:moveTo>
                    <a:cubicBezTo>
                      <a:pt x="705" y="229"/>
                      <a:pt x="705" y="229"/>
                      <a:pt x="705" y="229"/>
                    </a:cubicBezTo>
                    <a:cubicBezTo>
                      <a:pt x="705" y="288"/>
                      <a:pt x="705" y="288"/>
                      <a:pt x="705" y="288"/>
                    </a:cubicBezTo>
                    <a:cubicBezTo>
                      <a:pt x="663" y="288"/>
                      <a:pt x="663" y="288"/>
                      <a:pt x="663" y="288"/>
                    </a:cubicBezTo>
                    <a:lnTo>
                      <a:pt x="663" y="229"/>
                    </a:lnTo>
                    <a:close/>
                    <a:moveTo>
                      <a:pt x="705" y="399"/>
                    </a:moveTo>
                    <a:cubicBezTo>
                      <a:pt x="653" y="399"/>
                      <a:pt x="653" y="399"/>
                      <a:pt x="653" y="399"/>
                    </a:cubicBezTo>
                    <a:cubicBezTo>
                      <a:pt x="653" y="357"/>
                      <a:pt x="653" y="357"/>
                      <a:pt x="653" y="357"/>
                    </a:cubicBezTo>
                    <a:cubicBezTo>
                      <a:pt x="663" y="357"/>
                      <a:pt x="663" y="357"/>
                      <a:pt x="663" y="357"/>
                    </a:cubicBezTo>
                    <a:cubicBezTo>
                      <a:pt x="663" y="347"/>
                      <a:pt x="663" y="347"/>
                      <a:pt x="663" y="347"/>
                    </a:cubicBezTo>
                    <a:cubicBezTo>
                      <a:pt x="705" y="347"/>
                      <a:pt x="705" y="347"/>
                      <a:pt x="705" y="347"/>
                    </a:cubicBezTo>
                    <a:lnTo>
                      <a:pt x="705" y="399"/>
                    </a:lnTo>
                    <a:close/>
                  </a:path>
                </a:pathLst>
              </a:custGeom>
              <a:solidFill>
                <a:srgbClr val="353535"/>
              </a:solidFill>
              <a:ln>
                <a:noFill/>
              </a:ln>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sp>
            <p:nvSpPr>
              <p:cNvPr id="278" name="TextBox 79">
                <a:extLst>
                  <a:ext uri="{FF2B5EF4-FFF2-40B4-BE49-F238E27FC236}">
                    <a16:creationId xmlns:a16="http://schemas.microsoft.com/office/drawing/2014/main" id="{E30B6741-DD25-4ABB-8789-3C6E7D9B5511}"/>
                  </a:ext>
                </a:extLst>
              </p:cNvPr>
              <p:cNvSpPr txBox="1"/>
              <p:nvPr/>
            </p:nvSpPr>
            <p:spPr>
              <a:xfrm>
                <a:off x="3790297" y="5095254"/>
                <a:ext cx="2719933" cy="516992"/>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Microservices</a:t>
                </a:r>
              </a:p>
            </p:txBody>
          </p:sp>
        </p:grpSp>
      </p:grpSp>
    </p:spTree>
    <p:extLst>
      <p:ext uri="{BB962C8B-B14F-4D97-AF65-F5344CB8AC3E}">
        <p14:creationId xmlns:p14="http://schemas.microsoft.com/office/powerpoint/2010/main" val="33171787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964" y="2383171"/>
            <a:ext cx="10086517" cy="917445"/>
          </a:xfrm>
        </p:spPr>
        <p:txBody>
          <a:bodyPr/>
          <a:lstStyle/>
          <a:p>
            <a:r>
              <a:rPr lang="en-US" sz="9411"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Competing Consumers</a:t>
            </a:r>
            <a:endParaRPr lang="fr-CA" dirty="0"/>
          </a:p>
        </p:txBody>
      </p:sp>
      <p:pic>
        <p:nvPicPr>
          <p:cNvPr id="6" name="Picture 5">
            <a:extLst>
              <a:ext uri="{FF2B5EF4-FFF2-40B4-BE49-F238E27FC236}">
                <a16:creationId xmlns:a16="http://schemas.microsoft.com/office/drawing/2014/main" id="{DD4B6EEF-E993-4ADE-A549-1BA8731B9C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2000250"/>
            <a:ext cx="7315200" cy="2857500"/>
          </a:xfrm>
          <a:prstGeom prst="rect">
            <a:avLst/>
          </a:prstGeom>
        </p:spPr>
      </p:pic>
    </p:spTree>
    <p:extLst>
      <p:ext uri="{BB962C8B-B14F-4D97-AF65-F5344CB8AC3E}">
        <p14:creationId xmlns:p14="http://schemas.microsoft.com/office/powerpoint/2010/main" val="273338373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Priority Queue</a:t>
            </a:r>
            <a:endParaRPr lang="fr-CA" dirty="0"/>
          </a:p>
        </p:txBody>
      </p:sp>
      <p:pic>
        <p:nvPicPr>
          <p:cNvPr id="8" name="Picture 7">
            <a:extLst>
              <a:ext uri="{FF2B5EF4-FFF2-40B4-BE49-F238E27FC236}">
                <a16:creationId xmlns:a16="http://schemas.microsoft.com/office/drawing/2014/main" id="{19F7649F-36D3-4538-B0B5-2139663BF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0400" y="2185987"/>
            <a:ext cx="5791200" cy="2486025"/>
          </a:xfrm>
          <a:prstGeom prst="rect">
            <a:avLst/>
          </a:prstGeom>
        </p:spPr>
      </p:pic>
    </p:spTree>
    <p:extLst>
      <p:ext uri="{BB962C8B-B14F-4D97-AF65-F5344CB8AC3E}">
        <p14:creationId xmlns:p14="http://schemas.microsoft.com/office/powerpoint/2010/main" val="206058533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Priority Queue</a:t>
            </a:r>
            <a:endParaRPr lang="fr-CA" dirty="0"/>
          </a:p>
        </p:txBody>
      </p:sp>
      <p:pic>
        <p:nvPicPr>
          <p:cNvPr id="3" name="Picture 2">
            <a:extLst>
              <a:ext uri="{FF2B5EF4-FFF2-40B4-BE49-F238E27FC236}">
                <a16:creationId xmlns:a16="http://schemas.microsoft.com/office/drawing/2014/main" id="{42B95688-AF31-4C43-A982-B4E75AEA05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3524" y="127707"/>
            <a:ext cx="6181725" cy="5019675"/>
          </a:xfrm>
          <a:prstGeom prst="rect">
            <a:avLst/>
          </a:prstGeom>
        </p:spPr>
      </p:pic>
    </p:spTree>
    <p:extLst>
      <p:ext uri="{BB962C8B-B14F-4D97-AF65-F5344CB8AC3E}">
        <p14:creationId xmlns:p14="http://schemas.microsoft.com/office/powerpoint/2010/main" val="14115907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p:txBody>
          <a:bodyPr/>
          <a:lstStyle/>
          <a:p>
            <a:r>
              <a:rPr lang="en-US" sz="9411" b="1" dirty="0">
                <a:solidFill>
                  <a:schemeClr val="bg1"/>
                </a:solidFill>
              </a:rPr>
              <a:t>Q&amp;A</a:t>
            </a:r>
            <a:endParaRPr lang="en-US" dirty="0"/>
          </a:p>
        </p:txBody>
      </p:sp>
    </p:spTree>
    <p:extLst>
      <p:ext uri="{BB962C8B-B14F-4D97-AF65-F5344CB8AC3E}">
        <p14:creationId xmlns:p14="http://schemas.microsoft.com/office/powerpoint/2010/main" val="933427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2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TotalTime>
  <Words>848</Words>
  <Application>Microsoft Office PowerPoint</Application>
  <PresentationFormat>Widescreen</PresentationFormat>
  <Paragraphs>159</Paragraphs>
  <Slides>13</Slides>
  <Notes>7</Notes>
  <HiddenSlides>4</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13</vt:i4>
      </vt:variant>
    </vt:vector>
  </HeadingPairs>
  <TitlesOfParts>
    <vt:vector size="23" baseType="lpstr">
      <vt:lpstr>MS PGothic</vt:lpstr>
      <vt:lpstr>Arial</vt:lpstr>
      <vt:lpstr>Calibri</vt:lpstr>
      <vt:lpstr>Segoe UI</vt:lpstr>
      <vt:lpstr>Segoe UI Light</vt:lpstr>
      <vt:lpstr>Segoe UI Semilight</vt:lpstr>
      <vt:lpstr>Wingdings</vt:lpstr>
      <vt:lpstr>1_Azure Event</vt:lpstr>
      <vt:lpstr>2_Azure Event</vt:lpstr>
      <vt:lpstr>5-30711_TR22_BO_CT_Template</vt:lpstr>
      <vt:lpstr>Step 2 Exploring Azure Storage</vt:lpstr>
      <vt:lpstr>Goal</vt:lpstr>
      <vt:lpstr>Queue-Based Load Leveling</vt:lpstr>
      <vt:lpstr>PowerPoint Presentation</vt:lpstr>
      <vt:lpstr>Let’s code! </vt:lpstr>
      <vt:lpstr>Competing Consumers</vt:lpstr>
      <vt:lpstr>Priority Queue</vt:lpstr>
      <vt:lpstr>Priority Queue</vt:lpstr>
      <vt:lpstr>Q&amp;A</vt:lpstr>
      <vt:lpstr>PowerPoint Presentation</vt:lpstr>
      <vt:lpstr>PowerPoint Presentation</vt:lpstr>
      <vt:lpstr>Create Azure Storage Account : Portal</vt:lpstr>
      <vt:lpstr>Create Azure Storage Account: CLI 2.0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Vivien Chevallier</dc:creator>
  <cp:lastModifiedBy>Alexandre Brisebois</cp:lastModifiedBy>
  <cp:revision>31</cp:revision>
  <dcterms:created xsi:type="dcterms:W3CDTF">2017-04-09T20:59:37Z</dcterms:created>
  <dcterms:modified xsi:type="dcterms:W3CDTF">2017-04-18T02:10:18Z</dcterms:modified>
</cp:coreProperties>
</file>

<file path=docProps/thumbnail.jpeg>
</file>